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FCA3A5-9B00-41FA-BE49-AD8E907E263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94C0021-7B3F-40D3-935E-902E929A3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7F527F-6C81-4C00-A074-DC50EBEEC7B0}"/>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4A4E2171-0B97-403C-9C6A-F21CA392084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CBA4A23-740A-4BF5-B0D5-600B1325953E}"/>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81596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A70CE-9620-48DF-A3D2-5093251D7A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4C3AB5D-DC8B-41C7-9FAA-6C27C0790F0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A47AC5-0BBA-4AD5-8F2B-C51B312DA2E5}"/>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F1C511F2-C962-4C12-A758-9A0D45325F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01D03D-D16C-4ECC-84C0-4569C7D044F7}"/>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224884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9CC1130-0E10-49CB-8DBC-6EF032E444E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E2987C5-3BEB-45C8-B6BF-69CDEDA175F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87A296F-8E44-4328-A29B-96E0E97EA558}"/>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6BF9318C-FC5E-4928-A37C-689CDB206F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DD2593-65B7-426D-8DE4-68B0CC4D220D}"/>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184661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B6FAF-3FD1-4AF4-9A8E-09BFFDE0DC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5D9DAEF-A7F2-4258-8F8C-C35A11E81A0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371EDE6-415B-49B4-BAE5-76D68B4D654C}"/>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8B1163C8-9B4B-498D-9CD6-1939639A53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C03CE0-D202-4234-B846-B48EC93DE96A}"/>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401753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94C4C-9578-4492-BAA1-9B2C83E11AA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D044CAA-4239-46D1-A09C-C0891EC74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770FD0-272D-4A64-92EC-6B8CA6D63048}"/>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28AAFD02-1A74-4532-A40F-A975AB783C5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8FBA249-94C2-4207-9025-889BEE98182D}"/>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205978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1D6994-BF2B-45DD-AC76-11006F090B1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A5BCBA0-3C92-4584-A987-B96E3DAA2ED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2627B46-4F29-4C9B-8A6F-D2525C9E93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3A8238E-B34D-40A8-986B-CED131FC098E}"/>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6" name="Θέση υποσέλιδου 5">
            <a:extLst>
              <a:ext uri="{FF2B5EF4-FFF2-40B4-BE49-F238E27FC236}">
                <a16:creationId xmlns:a16="http://schemas.microsoft.com/office/drawing/2014/main" id="{BF9E21B1-EFD2-49AD-8631-3C2E951FBC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3C346B-7F3E-44BD-9EA8-0FE7C02E0576}"/>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106764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ACB35-EA47-467D-8EDD-983D45A24CC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7B9A07F-EDDD-42BF-B38F-7648A908B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010CE3-CA5D-4D6F-88A4-2AEFCD8E2FB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F129C49-D5AE-4DFD-B2E8-871646641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5463956-BDD6-43C2-896C-4DA7A824B0D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D09D7D3-02B1-445C-BC04-D49FFA8B2274}"/>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8" name="Θέση υποσέλιδου 7">
            <a:extLst>
              <a:ext uri="{FF2B5EF4-FFF2-40B4-BE49-F238E27FC236}">
                <a16:creationId xmlns:a16="http://schemas.microsoft.com/office/drawing/2014/main" id="{A35DF665-6E44-4C09-ABF3-847DFD5DE0F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034332C-9DEF-4B53-978B-AB63277F1EA9}"/>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81970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801B09-ADAE-4C26-9BEE-7657136A9E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14DD285-1BD6-4F1A-959E-FB6932118C8C}"/>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4" name="Θέση υποσέλιδου 3">
            <a:extLst>
              <a:ext uri="{FF2B5EF4-FFF2-40B4-BE49-F238E27FC236}">
                <a16:creationId xmlns:a16="http://schemas.microsoft.com/office/drawing/2014/main" id="{38D5A3A7-517A-458F-8429-D720FD1B3CF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3A381E6-5DB4-489D-8FD7-4DE646DE4DFC}"/>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75455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BBC8688-F4BC-44A5-BD34-D18DB4A2A6D8}"/>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3" name="Θέση υποσέλιδου 2">
            <a:extLst>
              <a:ext uri="{FF2B5EF4-FFF2-40B4-BE49-F238E27FC236}">
                <a16:creationId xmlns:a16="http://schemas.microsoft.com/office/drawing/2014/main" id="{96C5B65D-C9D8-403B-BEB3-33632F57F68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599FFC4-6C39-4994-8A42-7FF997F7CFD5}"/>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191250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950EA-D0B6-403F-800C-2CEDEFAFB36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AEE2BB-2A11-4146-B176-AFA634AB8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0AE342E-E2E9-4C91-9EB8-1052B42FF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680FF53-6B20-46BF-A308-F6C92D3CBEB0}"/>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6" name="Θέση υποσέλιδου 5">
            <a:extLst>
              <a:ext uri="{FF2B5EF4-FFF2-40B4-BE49-F238E27FC236}">
                <a16:creationId xmlns:a16="http://schemas.microsoft.com/office/drawing/2014/main" id="{24609362-B93D-4C03-A551-4E2F76CFA3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EABF1D-9796-43C1-8D27-7836C5567BB7}"/>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43091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412020-9375-407E-97B6-A7C30D8C289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9EA8AB7-1962-4B42-B42C-BD2A253D5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D88C19B-FAC3-4D66-80F1-7E13CF4BB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C5E2961-B192-4647-970A-44F90C375720}"/>
              </a:ext>
            </a:extLst>
          </p:cNvPr>
          <p:cNvSpPr>
            <a:spLocks noGrp="1"/>
          </p:cNvSpPr>
          <p:nvPr>
            <p:ph type="dt" sz="half" idx="10"/>
          </p:nvPr>
        </p:nvSpPr>
        <p:spPr/>
        <p:txBody>
          <a:bodyPr/>
          <a:lstStyle/>
          <a:p>
            <a:fld id="{29511685-4912-4FC0-AF85-379A104680C7}" type="datetimeFigureOut">
              <a:rPr lang="el-GR" smtClean="0"/>
              <a:t>17/3/2021</a:t>
            </a:fld>
            <a:endParaRPr lang="el-GR"/>
          </a:p>
        </p:txBody>
      </p:sp>
      <p:sp>
        <p:nvSpPr>
          <p:cNvPr id="6" name="Θέση υποσέλιδου 5">
            <a:extLst>
              <a:ext uri="{FF2B5EF4-FFF2-40B4-BE49-F238E27FC236}">
                <a16:creationId xmlns:a16="http://schemas.microsoft.com/office/drawing/2014/main" id="{52E98148-31CF-4577-B2F1-87F7401A90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6F75CBC-E507-4516-9F31-4DFAF05DE465}"/>
              </a:ext>
            </a:extLst>
          </p:cNvPr>
          <p:cNvSpPr>
            <a:spLocks noGrp="1"/>
          </p:cNvSpPr>
          <p:nvPr>
            <p:ph type="sldNum" sz="quarter" idx="12"/>
          </p:nvPr>
        </p:nvSpPr>
        <p:spPr/>
        <p:txBody>
          <a:bodyPr/>
          <a:lstStyle/>
          <a:p>
            <a:fld id="{1CD91A48-3261-4C59-9278-3A20D3A847E3}" type="slidenum">
              <a:rPr lang="el-GR" smtClean="0"/>
              <a:t>‹#›</a:t>
            </a:fld>
            <a:endParaRPr lang="el-GR"/>
          </a:p>
        </p:txBody>
      </p:sp>
    </p:spTree>
    <p:extLst>
      <p:ext uri="{BB962C8B-B14F-4D97-AF65-F5344CB8AC3E}">
        <p14:creationId xmlns:p14="http://schemas.microsoft.com/office/powerpoint/2010/main" val="280674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0000">
              <a:schemeClr val="accent5">
                <a:lumMod val="0"/>
                <a:lumOff val="100000"/>
              </a:schemeClr>
            </a:gs>
            <a:gs pos="100000">
              <a:schemeClr val="accent5">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0D2F907-8CCD-4B00-BD19-3E3304227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21D9856-4F86-4C5C-B07A-17954A1C0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D12B90-5705-4D4D-A84D-2C1EB6B6A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11685-4912-4FC0-AF85-379A104680C7}" type="datetimeFigureOut">
              <a:rPr lang="el-GR" smtClean="0"/>
              <a:t>17/3/2021</a:t>
            </a:fld>
            <a:endParaRPr lang="el-GR"/>
          </a:p>
        </p:txBody>
      </p:sp>
      <p:sp>
        <p:nvSpPr>
          <p:cNvPr id="5" name="Θέση υποσέλιδου 4">
            <a:extLst>
              <a:ext uri="{FF2B5EF4-FFF2-40B4-BE49-F238E27FC236}">
                <a16:creationId xmlns:a16="http://schemas.microsoft.com/office/drawing/2014/main" id="{3A8C14E3-7850-4962-82D2-E880D98CD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76CE9A8-9473-4240-8496-0BB46ADEF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91A48-3261-4C59-9278-3A20D3A847E3}" type="slidenum">
              <a:rPr lang="el-GR" smtClean="0"/>
              <a:t>‹#›</a:t>
            </a:fld>
            <a:endParaRPr lang="el-GR"/>
          </a:p>
        </p:txBody>
      </p:sp>
    </p:spTree>
    <p:extLst>
      <p:ext uri="{BB962C8B-B14F-4D97-AF65-F5344CB8AC3E}">
        <p14:creationId xmlns:p14="http://schemas.microsoft.com/office/powerpoint/2010/main" val="1378784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lideplayer.gr/" TargetMode="External"/><Relationship Id="rId2" Type="http://schemas.openxmlformats.org/officeDocument/2006/relationships/hyperlink" Target="https://el.wikipedia.org/" TargetMode="External"/><Relationship Id="rId1" Type="http://schemas.openxmlformats.org/officeDocument/2006/relationships/slideLayout" Target="../slideLayouts/slideLayout2.xml"/><Relationship Id="rId6" Type="http://schemas.openxmlformats.org/officeDocument/2006/relationships/hyperlink" Target="https://www.culturenow.gr/" TargetMode="External"/><Relationship Id="rId5" Type="http://schemas.openxmlformats.org/officeDocument/2006/relationships/hyperlink" Target="https://smy.army.gr/" TargetMode="External"/><Relationship Id="rId4" Type="http://schemas.openxmlformats.org/officeDocument/2006/relationships/hyperlink" Target="https://www.sansimera.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693B84B8-F114-4227-9A63-1565A0FEEC0F}"/>
              </a:ext>
            </a:extLst>
          </p:cNvPr>
          <p:cNvPicPr>
            <a:picLocks noChangeAspect="1"/>
          </p:cNvPicPr>
          <p:nvPr/>
        </p:nvPicPr>
        <p:blipFill>
          <a:blip r:embed="rId2"/>
          <a:stretch>
            <a:fillRect/>
          </a:stretch>
        </p:blipFill>
        <p:spPr>
          <a:xfrm>
            <a:off x="809994" y="270769"/>
            <a:ext cx="4310056" cy="6316462"/>
          </a:xfrm>
          <a:prstGeom prst="ellipse">
            <a:avLst/>
          </a:prstGeom>
          <a:ln>
            <a:noFill/>
          </a:ln>
          <a:effectLst>
            <a:softEdge rad="112500"/>
          </a:effectLst>
        </p:spPr>
      </p:pic>
      <p:sp>
        <p:nvSpPr>
          <p:cNvPr id="10" name="TextBox 9">
            <a:extLst>
              <a:ext uri="{FF2B5EF4-FFF2-40B4-BE49-F238E27FC236}">
                <a16:creationId xmlns:a16="http://schemas.microsoft.com/office/drawing/2014/main" id="{4DB67E11-C197-491D-8D97-34A53319A234}"/>
              </a:ext>
            </a:extLst>
          </p:cNvPr>
          <p:cNvSpPr txBox="1"/>
          <p:nvPr/>
        </p:nvSpPr>
        <p:spPr>
          <a:xfrm>
            <a:off x="5610688" y="1739284"/>
            <a:ext cx="6711517" cy="769441"/>
          </a:xfrm>
          <a:prstGeom prst="rect">
            <a:avLst/>
          </a:prstGeom>
          <a:noFill/>
        </p:spPr>
        <p:txBody>
          <a:bodyPr wrap="square" rtlCol="0">
            <a:spAutoFit/>
          </a:bodyPr>
          <a:lstStyle/>
          <a:p>
            <a:r>
              <a:rPr lang="el-GR" sz="4400" u="sng" dirty="0">
                <a:solidFill>
                  <a:srgbClr val="CCCC00"/>
                </a:solidFill>
                <a:latin typeface="Bookman Old Style" panose="02050604050505020204" pitchFamily="18" charset="0"/>
              </a:rPr>
              <a:t>Μαντώ </a:t>
            </a:r>
            <a:r>
              <a:rPr lang="el-GR" sz="4400" u="sng" dirty="0" err="1">
                <a:solidFill>
                  <a:srgbClr val="CCCC00"/>
                </a:solidFill>
                <a:latin typeface="Bookman Old Style" panose="02050604050505020204" pitchFamily="18" charset="0"/>
              </a:rPr>
              <a:t>Μαυρογένους</a:t>
            </a:r>
            <a:endParaRPr lang="el-GR" sz="4400" u="sng" dirty="0">
              <a:solidFill>
                <a:srgbClr val="CCCC00"/>
              </a:solidFill>
              <a:latin typeface="Bookman Old Style" panose="02050604050505020204" pitchFamily="18" charset="0"/>
            </a:endParaRPr>
          </a:p>
        </p:txBody>
      </p:sp>
      <p:sp>
        <p:nvSpPr>
          <p:cNvPr id="21" name="TextBox 20">
            <a:extLst>
              <a:ext uri="{FF2B5EF4-FFF2-40B4-BE49-F238E27FC236}">
                <a16:creationId xmlns:a16="http://schemas.microsoft.com/office/drawing/2014/main" id="{55EAE9DC-8E08-4B29-BC43-81F540E2647D}"/>
              </a:ext>
            </a:extLst>
          </p:cNvPr>
          <p:cNvSpPr txBox="1"/>
          <p:nvPr/>
        </p:nvSpPr>
        <p:spPr>
          <a:xfrm>
            <a:off x="9463595" y="6178858"/>
            <a:ext cx="2728405" cy="523220"/>
          </a:xfrm>
          <a:prstGeom prst="rect">
            <a:avLst/>
          </a:prstGeom>
          <a:noFill/>
        </p:spPr>
        <p:txBody>
          <a:bodyPr wrap="square" rtlCol="0">
            <a:spAutoFit/>
          </a:bodyPr>
          <a:lstStyle/>
          <a:p>
            <a:r>
              <a:rPr lang="el-GR" sz="1400" dirty="0"/>
              <a:t>Εργασία της Χριστίνας Παππά </a:t>
            </a:r>
          </a:p>
          <a:p>
            <a:r>
              <a:rPr lang="el-GR" sz="1400" dirty="0"/>
              <a:t>ΣΤ2 2</a:t>
            </a:r>
            <a:r>
              <a:rPr lang="el-GR" sz="1400" baseline="30000" dirty="0"/>
              <a:t>ο</a:t>
            </a:r>
            <a:r>
              <a:rPr lang="el-GR" sz="1400" dirty="0"/>
              <a:t> </a:t>
            </a:r>
            <a:r>
              <a:rPr lang="el-GR" sz="1400" dirty="0" err="1"/>
              <a:t>δημ</a:t>
            </a:r>
            <a:r>
              <a:rPr lang="el-GR" sz="1400" dirty="0"/>
              <a:t>. Διονύσου ,2020-2021</a:t>
            </a:r>
          </a:p>
        </p:txBody>
      </p:sp>
      <p:sp>
        <p:nvSpPr>
          <p:cNvPr id="22" name="TextBox 21">
            <a:extLst>
              <a:ext uri="{FF2B5EF4-FFF2-40B4-BE49-F238E27FC236}">
                <a16:creationId xmlns:a16="http://schemas.microsoft.com/office/drawing/2014/main" id="{591DB519-7965-4560-B1F1-453AAD566692}"/>
              </a:ext>
            </a:extLst>
          </p:cNvPr>
          <p:cNvSpPr txBox="1"/>
          <p:nvPr/>
        </p:nvSpPr>
        <p:spPr>
          <a:xfrm>
            <a:off x="5844465" y="2905780"/>
            <a:ext cx="6243961" cy="523220"/>
          </a:xfrm>
          <a:prstGeom prst="rect">
            <a:avLst/>
          </a:prstGeom>
          <a:noFill/>
        </p:spPr>
        <p:txBody>
          <a:bodyPr wrap="square" rtlCol="0">
            <a:spAutoFit/>
          </a:bodyPr>
          <a:lstStyle/>
          <a:p>
            <a:r>
              <a:rPr lang="el-GR" sz="2800" dirty="0">
                <a:solidFill>
                  <a:srgbClr val="CCCC00"/>
                </a:solidFill>
              </a:rPr>
              <a:t>Η φλογερή επαναστάτρια του 1821</a:t>
            </a:r>
          </a:p>
        </p:txBody>
      </p:sp>
    </p:spTree>
    <p:extLst>
      <p:ext uri="{BB962C8B-B14F-4D97-AF65-F5344CB8AC3E}">
        <p14:creationId xmlns:p14="http://schemas.microsoft.com/office/powerpoint/2010/main" val="279340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DFC4147-3710-45E1-8AD8-2D597A1AC813}"/>
              </a:ext>
            </a:extLst>
          </p:cNvPr>
          <p:cNvSpPr>
            <a:spLocks noGrp="1"/>
          </p:cNvSpPr>
          <p:nvPr>
            <p:ph type="title"/>
          </p:nvPr>
        </p:nvSpPr>
        <p:spPr>
          <a:xfrm>
            <a:off x="1047280" y="759805"/>
            <a:ext cx="10306520" cy="1325563"/>
          </a:xfrm>
        </p:spPr>
        <p:txBody>
          <a:bodyPr>
            <a:normAutofit/>
          </a:bodyPr>
          <a:lstStyle/>
          <a:p>
            <a:r>
              <a:rPr lang="el-GR" sz="4000">
                <a:solidFill>
                  <a:srgbClr val="FFFFFF"/>
                </a:solidFill>
              </a:rPr>
              <a:t>Τα πρώτα χρόνια της ζωής της</a:t>
            </a:r>
          </a:p>
        </p:txBody>
      </p:sp>
      <p:sp>
        <p:nvSpPr>
          <p:cNvPr id="3" name="Θέση περιεχομένου 2">
            <a:extLst>
              <a:ext uri="{FF2B5EF4-FFF2-40B4-BE49-F238E27FC236}">
                <a16:creationId xmlns:a16="http://schemas.microsoft.com/office/drawing/2014/main" id="{CFABA5F5-931B-4C85-AB43-D2A0DE6DACEC}"/>
              </a:ext>
            </a:extLst>
          </p:cNvPr>
          <p:cNvSpPr>
            <a:spLocks noGrp="1"/>
          </p:cNvSpPr>
          <p:nvPr>
            <p:ph idx="1"/>
          </p:nvPr>
        </p:nvSpPr>
        <p:spPr>
          <a:xfrm>
            <a:off x="1424904" y="2494450"/>
            <a:ext cx="4053545" cy="3563159"/>
          </a:xfrm>
        </p:spPr>
        <p:txBody>
          <a:bodyPr>
            <a:normAutofit lnSpcReduction="10000"/>
          </a:bodyPr>
          <a:lstStyle/>
          <a:p>
            <a:r>
              <a:rPr lang="el-GR" sz="1500" dirty="0"/>
              <a:t>Γεννήθηκε στην Τεργέστη το 1796 και έζησε ως τον Ιούλιο του 1848,όταν πέθανε στην Πάρο.</a:t>
            </a:r>
          </a:p>
          <a:p>
            <a:r>
              <a:rPr lang="el-GR" sz="1500" dirty="0"/>
              <a:t>Ήταν κόρη του εμπόρου και Φιλικού, Νικόλαου </a:t>
            </a:r>
            <a:r>
              <a:rPr lang="el-GR" sz="1500" dirty="0" err="1"/>
              <a:t>Μαυρογένη</a:t>
            </a:r>
            <a:r>
              <a:rPr lang="el-GR" sz="1500" dirty="0"/>
              <a:t> και της Ζαχαράτης Χατζή Μπάτη , που κατάγονταν από τη Μύκονο.</a:t>
            </a:r>
          </a:p>
          <a:p>
            <a:r>
              <a:rPr lang="el-GR" sz="1500" dirty="0"/>
              <a:t>Εγκαταστάθηκαν στην Τεργέστη και εκεί ο πατέρας της ασχολήθηκε με το εμπόριο. Λίγο καιρό πριν την Επανάσταση, με το θάνατο του πατέρα της το 1818, μετακόμισε με τον Θείο της, τον </a:t>
            </a:r>
            <a:r>
              <a:rPr lang="el-GR" sz="1500" dirty="0" err="1"/>
              <a:t>Παπα</a:t>
            </a:r>
            <a:r>
              <a:rPr lang="el-GR" sz="1500" dirty="0"/>
              <a:t>-Μαύρο στην </a:t>
            </a:r>
            <a:r>
              <a:rPr lang="el-GR" sz="1500" dirty="0" err="1"/>
              <a:t>Τήνο,ο</a:t>
            </a:r>
            <a:r>
              <a:rPr lang="el-GR" sz="1500" dirty="0"/>
              <a:t> οποίος ανέλαβε τη μόρφωσή της. </a:t>
            </a:r>
          </a:p>
          <a:p>
            <a:r>
              <a:rPr lang="el-GR" sz="1500" dirty="0"/>
              <a:t>Η Μαντώ γνώριζε γαλλικά και ιταλικά ,γεγονός που τη βοήθησε να γράφει με θερμά λόγια επιστολές για τον αγώνα των Ελλήνων.</a:t>
            </a:r>
          </a:p>
        </p:txBody>
      </p:sp>
      <p:pic>
        <p:nvPicPr>
          <p:cNvPr id="4" name="Εικόνα 3">
            <a:extLst>
              <a:ext uri="{FF2B5EF4-FFF2-40B4-BE49-F238E27FC236}">
                <a16:creationId xmlns:a16="http://schemas.microsoft.com/office/drawing/2014/main" id="{602F06ED-6DEC-4E55-BACF-169E736C14B9}"/>
              </a:ext>
            </a:extLst>
          </p:cNvPr>
          <p:cNvPicPr>
            <a:picLocks noChangeAspect="1"/>
          </p:cNvPicPr>
          <p:nvPr/>
        </p:nvPicPr>
        <p:blipFill rotWithShape="1">
          <a:blip r:embed="rId2"/>
          <a:srcRect t="9166" r="1" b="12905"/>
          <a:stretch/>
        </p:blipFill>
        <p:spPr>
          <a:xfrm>
            <a:off x="6418326" y="2446872"/>
            <a:ext cx="4053545" cy="3007720"/>
          </a:xfrm>
          <a:prstGeom prst="rect">
            <a:avLst/>
          </a:prstGeom>
        </p:spPr>
      </p:pic>
      <p:sp>
        <p:nvSpPr>
          <p:cNvPr id="5" name="TextBox 4">
            <a:extLst>
              <a:ext uri="{FF2B5EF4-FFF2-40B4-BE49-F238E27FC236}">
                <a16:creationId xmlns:a16="http://schemas.microsoft.com/office/drawing/2014/main" id="{0EAB32DA-A6DF-4E9C-A7BD-C8EE81909F20}"/>
              </a:ext>
            </a:extLst>
          </p:cNvPr>
          <p:cNvSpPr txBox="1"/>
          <p:nvPr/>
        </p:nvSpPr>
        <p:spPr>
          <a:xfrm>
            <a:off x="6418326" y="5715000"/>
            <a:ext cx="4053545" cy="369332"/>
          </a:xfrm>
          <a:prstGeom prst="rect">
            <a:avLst/>
          </a:prstGeom>
          <a:noFill/>
        </p:spPr>
        <p:txBody>
          <a:bodyPr wrap="square" rtlCol="0">
            <a:spAutoFit/>
          </a:bodyPr>
          <a:lstStyle/>
          <a:p>
            <a:r>
              <a:rPr lang="el-GR" dirty="0"/>
              <a:t>Το οικόσημο της οικογένειας </a:t>
            </a:r>
            <a:r>
              <a:rPr lang="el-GR" dirty="0" err="1"/>
              <a:t>Μαυρογένη</a:t>
            </a:r>
            <a:endParaRPr lang="el-GR" dirty="0"/>
          </a:p>
        </p:txBody>
      </p:sp>
    </p:spTree>
    <p:extLst>
      <p:ext uri="{BB962C8B-B14F-4D97-AF65-F5344CB8AC3E}">
        <p14:creationId xmlns:p14="http://schemas.microsoft.com/office/powerpoint/2010/main" val="424555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13">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5"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EAC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a:extLst>
              <a:ext uri="{FF2B5EF4-FFF2-40B4-BE49-F238E27FC236}">
                <a16:creationId xmlns:a16="http://schemas.microsoft.com/office/drawing/2014/main" id="{FF75C746-C1DB-45DC-B144-9ADA800F59DB}"/>
              </a:ext>
            </a:extLst>
          </p:cNvPr>
          <p:cNvPicPr>
            <a:picLocks noChangeAspect="1"/>
          </p:cNvPicPr>
          <p:nvPr/>
        </p:nvPicPr>
        <p:blipFill>
          <a:blip r:embed="rId2"/>
          <a:stretch>
            <a:fillRect/>
          </a:stretch>
        </p:blipFill>
        <p:spPr>
          <a:xfrm>
            <a:off x="6536211" y="1069574"/>
            <a:ext cx="4922621" cy="4708085"/>
          </a:xfrm>
          <a:prstGeom prst="rect">
            <a:avLst/>
          </a:prstGeom>
        </p:spPr>
      </p:pic>
      <p:grpSp>
        <p:nvGrpSpPr>
          <p:cNvPr id="33"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565312FF-48FC-4601-BFA8-E79439953EAE}"/>
              </a:ext>
            </a:extLst>
          </p:cNvPr>
          <p:cNvSpPr>
            <a:spLocks noGrp="1"/>
          </p:cNvSpPr>
          <p:nvPr>
            <p:ph type="ctrTitle"/>
          </p:nvPr>
        </p:nvSpPr>
        <p:spPr>
          <a:xfrm>
            <a:off x="1012643" y="842332"/>
            <a:ext cx="5205515" cy="1548191"/>
          </a:xfrm>
        </p:spPr>
        <p:txBody>
          <a:bodyPr anchor="b">
            <a:normAutofit/>
          </a:bodyPr>
          <a:lstStyle/>
          <a:p>
            <a:pPr algn="l"/>
            <a:r>
              <a:rPr lang="el-GR" sz="4800" dirty="0">
                <a:solidFill>
                  <a:schemeClr val="tx2"/>
                </a:solidFill>
              </a:rPr>
              <a:t>Η δράση στην Επανάσταση</a:t>
            </a:r>
          </a:p>
        </p:txBody>
      </p:sp>
      <p:sp>
        <p:nvSpPr>
          <p:cNvPr id="3" name="Υπότιτλος 2">
            <a:extLst>
              <a:ext uri="{FF2B5EF4-FFF2-40B4-BE49-F238E27FC236}">
                <a16:creationId xmlns:a16="http://schemas.microsoft.com/office/drawing/2014/main" id="{7233F03F-FD1A-4072-819C-60592819E374}"/>
              </a:ext>
            </a:extLst>
          </p:cNvPr>
          <p:cNvSpPr>
            <a:spLocks noGrp="1"/>
          </p:cNvSpPr>
          <p:nvPr>
            <p:ph type="subTitle" idx="1"/>
          </p:nvPr>
        </p:nvSpPr>
        <p:spPr>
          <a:xfrm>
            <a:off x="1012643" y="2390523"/>
            <a:ext cx="5083357" cy="3625146"/>
          </a:xfrm>
        </p:spPr>
        <p:txBody>
          <a:bodyPr anchor="t">
            <a:normAutofit lnSpcReduction="10000"/>
          </a:bodyPr>
          <a:lstStyle/>
          <a:p>
            <a:pPr marL="342900" indent="-342900" algn="l">
              <a:buFont typeface="Arial" panose="020B0604020202020204" pitchFamily="34" charset="0"/>
              <a:buChar char="•"/>
            </a:pPr>
            <a:r>
              <a:rPr lang="el-GR" sz="1600" dirty="0">
                <a:solidFill>
                  <a:schemeClr val="tx2"/>
                </a:solidFill>
              </a:rPr>
              <a:t>Με την έναρξη της Επανάστασης, η Μαντώ </a:t>
            </a:r>
            <a:r>
              <a:rPr lang="el-GR" sz="1600" dirty="0" err="1">
                <a:solidFill>
                  <a:schemeClr val="tx2"/>
                </a:solidFill>
              </a:rPr>
              <a:t>Μαυρογένους</a:t>
            </a:r>
            <a:r>
              <a:rPr lang="el-GR" sz="1600" dirty="0">
                <a:solidFill>
                  <a:schemeClr val="tx2"/>
                </a:solidFill>
              </a:rPr>
              <a:t> από την Τήνο,  έσπευσε στη Μύκονο και πρωτοστάτησε στην εξέγερση των κατοίκων του νησιού.</a:t>
            </a:r>
          </a:p>
          <a:p>
            <a:pPr marL="342900" indent="-342900" algn="l">
              <a:buFont typeface="Arial" panose="020B0604020202020204" pitchFamily="34" charset="0"/>
              <a:buChar char="•"/>
            </a:pPr>
            <a:r>
              <a:rPr lang="el-GR" sz="1600" dirty="0">
                <a:solidFill>
                  <a:schemeClr val="tx2"/>
                </a:solidFill>
              </a:rPr>
              <a:t>Διέθεσε μεγάλα χρηματικά ποσά για τον εξοπλισμό και την επάνδρωση μυκονιάτικων πλοίων.</a:t>
            </a:r>
          </a:p>
          <a:p>
            <a:pPr marL="342900" indent="-342900" algn="l">
              <a:buFont typeface="Arial" panose="020B0604020202020204" pitchFamily="34" charset="0"/>
              <a:buChar char="•"/>
            </a:pPr>
            <a:r>
              <a:rPr lang="el-GR" sz="1600" dirty="0">
                <a:solidFill>
                  <a:schemeClr val="tx2"/>
                </a:solidFill>
              </a:rPr>
              <a:t>Έλαβε μέρος σε επιχειρήσεις εναντίον των Τούρκων στην Κάρυστο, στο Πήλιο και τη Φθιώτιδα (1823). </a:t>
            </a:r>
          </a:p>
          <a:p>
            <a:pPr marL="342900" indent="-342900" algn="l">
              <a:buFont typeface="Arial" panose="020B0604020202020204" pitchFamily="34" charset="0"/>
              <a:buChar char="•"/>
            </a:pPr>
            <a:r>
              <a:rPr lang="el-GR" sz="1600" dirty="0">
                <a:solidFill>
                  <a:schemeClr val="tx2"/>
                </a:solidFill>
              </a:rPr>
              <a:t>Στις 11 Οκτωβρίου 1822 ηγήθηκε του αγώνα των κατοίκων της Μυκόνου για την απόκρουση της απόβασης των </a:t>
            </a:r>
            <a:r>
              <a:rPr lang="el-GR" sz="1600" dirty="0" err="1">
                <a:solidFill>
                  <a:schemeClr val="tx2"/>
                </a:solidFill>
              </a:rPr>
              <a:t>αλγερινών</a:t>
            </a:r>
            <a:r>
              <a:rPr lang="el-GR" sz="1600" dirty="0">
                <a:solidFill>
                  <a:schemeClr val="tx2"/>
                </a:solidFill>
              </a:rPr>
              <a:t> πειρατών στο νησί και αργότερα των Τούρκων.</a:t>
            </a:r>
          </a:p>
          <a:p>
            <a:pPr marL="342900" indent="-342900" algn="l">
              <a:buFont typeface="Arial" panose="020B0604020202020204" pitchFamily="34" charset="0"/>
              <a:buChar char="•"/>
            </a:pPr>
            <a:r>
              <a:rPr lang="el-GR" sz="1600" dirty="0">
                <a:solidFill>
                  <a:schemeClr val="tx2"/>
                </a:solidFill>
              </a:rPr>
              <a:t>Συνέταξε συγκινητική έκκληση προς τις γυναίκες της Γαλλίας, ζητώντας τη συμπαράστασή τους στον πληθυσμό της Ελλάδας</a:t>
            </a:r>
          </a:p>
          <a:p>
            <a:pPr marL="342900" indent="-342900" algn="l">
              <a:buFont typeface="Arial" panose="020B0604020202020204" pitchFamily="34" charset="0"/>
              <a:buChar char="•"/>
            </a:pPr>
            <a:endParaRPr lang="el-GR" sz="1600" dirty="0">
              <a:solidFill>
                <a:schemeClr val="tx2"/>
              </a:solidFill>
            </a:endParaRPr>
          </a:p>
          <a:p>
            <a:pPr marL="342900" indent="-342900" algn="l">
              <a:buFont typeface="Arial" panose="020B0604020202020204" pitchFamily="34" charset="0"/>
              <a:buChar char="•"/>
            </a:pPr>
            <a:endParaRPr lang="el-GR" sz="1000" dirty="0">
              <a:solidFill>
                <a:schemeClr val="tx2"/>
              </a:solidFill>
            </a:endParaRPr>
          </a:p>
          <a:p>
            <a:pPr marL="342900" indent="-342900" algn="l">
              <a:buFont typeface="Arial" panose="020B0604020202020204" pitchFamily="34" charset="0"/>
              <a:buChar char="•"/>
            </a:pPr>
            <a:endParaRPr lang="el-GR" sz="1000" dirty="0">
              <a:solidFill>
                <a:schemeClr val="tx2"/>
              </a:solidFill>
            </a:endParaRPr>
          </a:p>
          <a:p>
            <a:pPr marL="342900" indent="-342900" algn="l">
              <a:buFont typeface="Arial" panose="020B0604020202020204" pitchFamily="34" charset="0"/>
              <a:buChar char="•"/>
            </a:pPr>
            <a:endParaRPr lang="el-GR" sz="1000" dirty="0">
              <a:solidFill>
                <a:schemeClr val="tx2"/>
              </a:solidFill>
            </a:endParaRPr>
          </a:p>
        </p:txBody>
      </p:sp>
    </p:spTree>
    <p:extLst>
      <p:ext uri="{BB962C8B-B14F-4D97-AF65-F5344CB8AC3E}">
        <p14:creationId xmlns:p14="http://schemas.microsoft.com/office/powerpoint/2010/main" val="139591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Θέση περιεχομένου 2">
            <a:extLst>
              <a:ext uri="{FF2B5EF4-FFF2-40B4-BE49-F238E27FC236}">
                <a16:creationId xmlns:a16="http://schemas.microsoft.com/office/drawing/2014/main" id="{CEAF8BE0-00F9-44B3-83D3-8782473D3ED0}"/>
              </a:ext>
            </a:extLst>
          </p:cNvPr>
          <p:cNvSpPr>
            <a:spLocks noGrp="1"/>
          </p:cNvSpPr>
          <p:nvPr>
            <p:ph idx="1"/>
          </p:nvPr>
        </p:nvSpPr>
        <p:spPr>
          <a:xfrm>
            <a:off x="642610" y="900814"/>
            <a:ext cx="6149595" cy="4415522"/>
          </a:xfrm>
        </p:spPr>
        <p:txBody>
          <a:bodyPr anchor="t">
            <a:normAutofit/>
          </a:bodyPr>
          <a:lstStyle/>
          <a:p>
            <a:r>
              <a:rPr lang="el-GR" sz="1600" dirty="0">
                <a:solidFill>
                  <a:srgbClr val="FEFFFF"/>
                </a:solidFill>
              </a:rPr>
              <a:t>Εξόπλισε και εφοδίασε 150 άνδρες για να εκστρατεύσουν στην Πελοπόννησο και έστειλε δυνάμεις και οικονομική υποστήριξη στη Σάμο, όταν το νησί απειλήθηκε από τους Τούρκους.</a:t>
            </a:r>
          </a:p>
          <a:p>
            <a:r>
              <a:rPr lang="el-GR" sz="1600" dirty="0">
                <a:solidFill>
                  <a:srgbClr val="FEFFFF"/>
                </a:solidFill>
              </a:rPr>
              <a:t>Έστειλε ένα άλλο σώμα πενήντα ανδρών στην Πελοπόννησο, οι οποίοι συμμετείχαν στην άλωση της </a:t>
            </a:r>
            <a:r>
              <a:rPr lang="el-GR" sz="1600" dirty="0" err="1">
                <a:solidFill>
                  <a:srgbClr val="FEFFFF"/>
                </a:solidFill>
              </a:rPr>
              <a:t>Τριπολιτσάς</a:t>
            </a:r>
            <a:r>
              <a:rPr lang="el-GR" sz="1600" dirty="0">
                <a:solidFill>
                  <a:srgbClr val="FEFFFF"/>
                </a:solidFill>
              </a:rPr>
              <a:t> </a:t>
            </a:r>
          </a:p>
          <a:p>
            <a:r>
              <a:rPr lang="el-GR" sz="1600" dirty="0">
                <a:solidFill>
                  <a:srgbClr val="FEFFFF"/>
                </a:solidFill>
              </a:rPr>
              <a:t>Ξόδεψε χρήματα για την ανακούφιση των στρατιωτών και των οικογενειών τους, αλλά και για την προετοιμασία μιας εκστρατείας προς τη Βόρεια Ελλάδα με την υποστήριξη πολλών φιλελλήνων.</a:t>
            </a:r>
          </a:p>
          <a:p>
            <a:r>
              <a:rPr lang="el-GR" sz="1600" dirty="0">
                <a:solidFill>
                  <a:srgbClr val="FEFFFF"/>
                </a:solidFill>
              </a:rPr>
              <a:t>Χρηματοδότησε την αποστολή πλοίων για να αποφευχθεί η καταστροφή της Χίου, έστειλε άντρες της στα Δερβενάκια </a:t>
            </a:r>
          </a:p>
          <a:p>
            <a:r>
              <a:rPr lang="el-GR" sz="1600" dirty="0">
                <a:solidFill>
                  <a:srgbClr val="FEFFFF"/>
                </a:solidFill>
              </a:rPr>
              <a:t>Όταν ο οθωμανικός στόλος εμφανίστηκε στις Κυκλάδες, επέστρεψε στην Τήνο και πούλησε τα κοσμήματά της για τη χρηματοδότηση του εφοδιασμού και εξοπλισμού των 200 ανδρών που πολεμούσαν τον εχθρό και περιέθαλψε δύο χιλιάδες ανθρώπους που είχαν επιβιώσει από την πρώτη πολιορκία του Μεσολογγίου. </a:t>
            </a:r>
          </a:p>
          <a:p>
            <a:endParaRPr lang="el-GR" sz="1300" dirty="0">
              <a:solidFill>
                <a:srgbClr val="FEFFFF"/>
              </a:solidFill>
            </a:endParaRPr>
          </a:p>
        </p:txBody>
      </p:sp>
      <p:pic>
        <p:nvPicPr>
          <p:cNvPr id="4" name="Εικόνα 3">
            <a:extLst>
              <a:ext uri="{FF2B5EF4-FFF2-40B4-BE49-F238E27FC236}">
                <a16:creationId xmlns:a16="http://schemas.microsoft.com/office/drawing/2014/main" id="{D3A18179-BA4E-4479-9A6F-3F6393164870}"/>
              </a:ext>
            </a:extLst>
          </p:cNvPr>
          <p:cNvPicPr>
            <a:picLocks noChangeAspect="1"/>
          </p:cNvPicPr>
          <p:nvPr/>
        </p:nvPicPr>
        <p:blipFill rotWithShape="1">
          <a:blip r:embed="rId2"/>
          <a:srcRect t="3430" r="-1" b="11210"/>
          <a:stretch/>
        </p:blipFill>
        <p:spPr>
          <a:xfrm>
            <a:off x="7554442" y="1353980"/>
            <a:ext cx="4637558" cy="5257799"/>
          </a:xfrm>
          <a:prstGeom prst="rect">
            <a:avLst/>
          </a:prstGeom>
        </p:spPr>
      </p:pic>
      <p:sp>
        <p:nvSpPr>
          <p:cNvPr id="6" name="TextBox 5">
            <a:extLst>
              <a:ext uri="{FF2B5EF4-FFF2-40B4-BE49-F238E27FC236}">
                <a16:creationId xmlns:a16="http://schemas.microsoft.com/office/drawing/2014/main" id="{9F58813D-559B-4047-8936-49106A553FA4}"/>
              </a:ext>
            </a:extLst>
          </p:cNvPr>
          <p:cNvSpPr txBox="1"/>
          <p:nvPr/>
        </p:nvSpPr>
        <p:spPr>
          <a:xfrm>
            <a:off x="7785717" y="900814"/>
            <a:ext cx="4314547" cy="368693"/>
          </a:xfrm>
          <a:prstGeom prst="rect">
            <a:avLst/>
          </a:prstGeom>
          <a:noFill/>
        </p:spPr>
        <p:txBody>
          <a:bodyPr wrap="square" rtlCol="0">
            <a:spAutoFit/>
          </a:bodyPr>
          <a:lstStyle/>
          <a:p>
            <a:r>
              <a:rPr lang="el-GR" dirty="0"/>
              <a:t>Η προτομή της στη Μύκονο</a:t>
            </a:r>
          </a:p>
        </p:txBody>
      </p:sp>
    </p:spTree>
    <p:extLst>
      <p:ext uri="{BB962C8B-B14F-4D97-AF65-F5344CB8AC3E}">
        <p14:creationId xmlns:p14="http://schemas.microsoft.com/office/powerpoint/2010/main" val="176320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46CA19-C852-4760-9097-CB8E17010382}"/>
              </a:ext>
            </a:extLst>
          </p:cNvPr>
          <p:cNvSpPr>
            <a:spLocks noGrp="1"/>
          </p:cNvSpPr>
          <p:nvPr>
            <p:ph idx="1"/>
          </p:nvPr>
        </p:nvSpPr>
        <p:spPr>
          <a:xfrm>
            <a:off x="699011" y="790054"/>
            <a:ext cx="4558309" cy="5720291"/>
          </a:xfrm>
        </p:spPr>
        <p:txBody>
          <a:bodyPr anchor="t">
            <a:noAutofit/>
          </a:bodyPr>
          <a:lstStyle/>
          <a:p>
            <a:r>
              <a:rPr lang="el-GR" sz="1600" dirty="0">
                <a:solidFill>
                  <a:schemeClr val="bg1"/>
                </a:solidFill>
              </a:rPr>
              <a:t>Μετακόμισε στο Ναύπλιο το 1823, για να βρίσκεται στον πυρήνα του αγώνα, αψηφώντας την οικογένειά της η οποία την περιφρονούσε λόγω των επιλογών της. Την εποχή εκείνη η Μαντώ γνώρισε τον Δημήτριο Υψηλάντη με τον οποίον και αρραβωνιάστηκε.</a:t>
            </a:r>
          </a:p>
          <a:p>
            <a:r>
              <a:rPr lang="el-GR" sz="1600" dirty="0">
                <a:solidFill>
                  <a:schemeClr val="bg1"/>
                </a:solidFill>
              </a:rPr>
              <a:t>Το Μάιο του 1823 καίγεται το σπίτι της και χάνει την περιουσία της. Πηγαίνει στην </a:t>
            </a:r>
            <a:r>
              <a:rPr lang="el-GR" sz="1600" dirty="0" err="1">
                <a:solidFill>
                  <a:schemeClr val="bg1"/>
                </a:solidFill>
              </a:rPr>
              <a:t>Τριπολιτσά</a:t>
            </a:r>
            <a:r>
              <a:rPr lang="el-GR" sz="1600" dirty="0">
                <a:solidFill>
                  <a:schemeClr val="bg1"/>
                </a:solidFill>
              </a:rPr>
              <a:t> για να είναι μαζί με τον Υψηλάντη.</a:t>
            </a:r>
          </a:p>
          <a:p>
            <a:r>
              <a:rPr lang="el-GR" sz="1600" dirty="0">
                <a:solidFill>
                  <a:schemeClr val="bg1"/>
                </a:solidFill>
              </a:rPr>
              <a:t>Στη σχέση της </a:t>
            </a:r>
            <a:r>
              <a:rPr lang="el-GR" sz="1600" dirty="0" err="1">
                <a:solidFill>
                  <a:schemeClr val="bg1"/>
                </a:solidFill>
              </a:rPr>
              <a:t>Μαντούς</a:t>
            </a:r>
            <a:r>
              <a:rPr lang="el-GR" sz="1600" dirty="0">
                <a:solidFill>
                  <a:schemeClr val="bg1"/>
                </a:solidFill>
              </a:rPr>
              <a:t> με τον Υψηλάντη ,ήταν αντίθετοι ισχυροί πολιτικοί της εποχής, με </a:t>
            </a:r>
            <a:r>
              <a:rPr lang="el-GR" sz="1600" dirty="0" err="1">
                <a:solidFill>
                  <a:schemeClr val="bg1"/>
                </a:solidFill>
              </a:rPr>
              <a:t>επικεφαλή</a:t>
            </a:r>
            <a:r>
              <a:rPr lang="el-GR" sz="1600" dirty="0">
                <a:solidFill>
                  <a:schemeClr val="bg1"/>
                </a:solidFill>
              </a:rPr>
              <a:t> τον Ιωάννη Κωλέττη ,που προσπάθησε να διαλύσει τον αρραβώνα.</a:t>
            </a:r>
          </a:p>
          <a:p>
            <a:r>
              <a:rPr lang="el-GR" sz="1600" dirty="0">
                <a:solidFill>
                  <a:schemeClr val="bg1"/>
                </a:solidFill>
              </a:rPr>
              <a:t>Η Μαντώ επέστρεψε στο Ναύπλιο , όπου έζησε φτωχικά και εξαθλιωμένα, ενώ δεν έλαβε καν τιμητική σύνταξη.</a:t>
            </a:r>
          </a:p>
          <a:p>
            <a:r>
              <a:rPr lang="el-GR" sz="1600" dirty="0">
                <a:solidFill>
                  <a:schemeClr val="bg1"/>
                </a:solidFill>
              </a:rPr>
              <a:t>Μετά το θάνατο του Υψηλάντη ,εξορίστηκε από το Ναύπλιο στη Μύκονο, όπου ασχολήθηκε με τη συγγραφή των απομνημονευμάτων της.</a:t>
            </a:r>
          </a:p>
        </p:txBody>
      </p:sp>
      <p:sp>
        <p:nvSpPr>
          <p:cNvPr id="22" name="Oval 1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7546CA8E-E935-4BB0-B01B-51E7DD11D9FD}"/>
              </a:ext>
            </a:extLst>
          </p:cNvPr>
          <p:cNvPicPr>
            <a:picLocks noChangeAspect="1"/>
          </p:cNvPicPr>
          <p:nvPr/>
        </p:nvPicPr>
        <p:blipFill rotWithShape="1">
          <a:blip r:embed="rId2"/>
          <a:srcRect r="-1" b="24710"/>
          <a:stretch/>
        </p:blipFill>
        <p:spPr>
          <a:xfrm>
            <a:off x="5959084" y="2738227"/>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Εικόνα 3">
            <a:extLst>
              <a:ext uri="{FF2B5EF4-FFF2-40B4-BE49-F238E27FC236}">
                <a16:creationId xmlns:a16="http://schemas.microsoft.com/office/drawing/2014/main" id="{4A4656A0-D79F-44AC-B8C8-266712F7ACAC}"/>
              </a:ext>
            </a:extLst>
          </p:cNvPr>
          <p:cNvPicPr>
            <a:picLocks noChangeAspect="1"/>
          </p:cNvPicPr>
          <p:nvPr/>
        </p:nvPicPr>
        <p:blipFill rotWithShape="1">
          <a:blip r:embed="rId3"/>
          <a:srcRect l="6742" r="7694" b="3"/>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4" name="Freeform: Shape 1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D1DE9E5B-C3BF-4881-BDBE-AE5F22982B37}"/>
              </a:ext>
            </a:extLst>
          </p:cNvPr>
          <p:cNvPicPr>
            <a:picLocks noChangeAspect="1"/>
          </p:cNvPicPr>
          <p:nvPr/>
        </p:nvPicPr>
        <p:blipFill rotWithShape="1">
          <a:blip r:embed="rId4"/>
          <a:srcRect t="7444" b="28979"/>
          <a:stretch/>
        </p:blipFill>
        <p:spPr>
          <a:xfrm>
            <a:off x="9036360" y="4258892"/>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2994826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93B1D-00C2-4CE3-93E8-4AF032BE7462}"/>
              </a:ext>
            </a:extLst>
          </p:cNvPr>
          <p:cNvSpPr>
            <a:spLocks noGrp="1"/>
          </p:cNvSpPr>
          <p:nvPr>
            <p:ph type="title"/>
          </p:nvPr>
        </p:nvSpPr>
        <p:spPr>
          <a:xfrm>
            <a:off x="7343478" y="169931"/>
            <a:ext cx="4888306" cy="837352"/>
          </a:xfrm>
        </p:spPr>
        <p:txBody>
          <a:bodyPr>
            <a:normAutofit/>
          </a:bodyPr>
          <a:lstStyle/>
          <a:p>
            <a:r>
              <a:rPr lang="el-GR" u="sng" dirty="0">
                <a:solidFill>
                  <a:schemeClr val="bg1"/>
                </a:solidFill>
              </a:rPr>
              <a:t>Τα ύστερα χρόνια</a:t>
            </a:r>
          </a:p>
        </p:txBody>
      </p:sp>
      <p:sp>
        <p:nvSpPr>
          <p:cNvPr id="12" name="Freeform: Shape 11">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Εικόνα 5">
            <a:extLst>
              <a:ext uri="{FF2B5EF4-FFF2-40B4-BE49-F238E27FC236}">
                <a16:creationId xmlns:a16="http://schemas.microsoft.com/office/drawing/2014/main" id="{CACF0BF6-55F6-4EE8-B68C-06755F42A30C}"/>
              </a:ext>
            </a:extLst>
          </p:cNvPr>
          <p:cNvPicPr>
            <a:picLocks noChangeAspect="1"/>
          </p:cNvPicPr>
          <p:nvPr/>
        </p:nvPicPr>
        <p:blipFill rotWithShape="1">
          <a:blip r:embed="rId2"/>
          <a:srcRect l="13171" r="1550" b="-1"/>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Θέση περιεχομένου 2">
            <a:extLst>
              <a:ext uri="{FF2B5EF4-FFF2-40B4-BE49-F238E27FC236}">
                <a16:creationId xmlns:a16="http://schemas.microsoft.com/office/drawing/2014/main" id="{5FAFA974-1B67-438C-9B52-EE6B44DE2A18}"/>
              </a:ext>
            </a:extLst>
          </p:cNvPr>
          <p:cNvSpPr>
            <a:spLocks noGrp="1"/>
          </p:cNvSpPr>
          <p:nvPr>
            <p:ph idx="1"/>
          </p:nvPr>
        </p:nvSpPr>
        <p:spPr>
          <a:xfrm>
            <a:off x="7519386" y="1104901"/>
            <a:ext cx="4536490" cy="5340287"/>
          </a:xfrm>
        </p:spPr>
        <p:txBody>
          <a:bodyPr anchor="t">
            <a:noAutofit/>
          </a:bodyPr>
          <a:lstStyle/>
          <a:p>
            <a:r>
              <a:rPr lang="el-GR" sz="1600" dirty="0">
                <a:solidFill>
                  <a:schemeClr val="bg1"/>
                </a:solidFill>
              </a:rPr>
              <a:t>Ο πρώτος κυβερνήτης του νεοσύστατου ελληνικού κράτους αναγνώρισε τα ανδραγαθήματα και τις θυσίες της προς το έθνος και τις απένειμε τον τιμητικό βαθμό του </a:t>
            </a:r>
            <a:r>
              <a:rPr lang="el-GR" sz="1600" dirty="0" err="1">
                <a:solidFill>
                  <a:schemeClr val="bg1"/>
                </a:solidFill>
              </a:rPr>
              <a:t>αντιστρατήγου</a:t>
            </a:r>
            <a:r>
              <a:rPr lang="el-GR" sz="1600" dirty="0">
                <a:solidFill>
                  <a:schemeClr val="bg1"/>
                </a:solidFill>
              </a:rPr>
              <a:t> και μικρή σύνταξη. Παράλληλα, τις ανέθεσε την εποπτεία του Ορφανοτροφείου του Ναυπλίου.</a:t>
            </a:r>
          </a:p>
          <a:p>
            <a:r>
              <a:rPr lang="el-GR" sz="1600" dirty="0">
                <a:solidFill>
                  <a:schemeClr val="bg1"/>
                </a:solidFill>
              </a:rPr>
              <a:t>Μετά τη δολοφονία του Καποδίστρια (1831) τα προβλήματα επιβίωσης οξύνθηκαν για την </a:t>
            </a:r>
            <a:r>
              <a:rPr lang="el-GR" sz="1600" dirty="0" err="1">
                <a:solidFill>
                  <a:schemeClr val="bg1"/>
                </a:solidFill>
              </a:rPr>
              <a:t>ηρωίδα</a:t>
            </a:r>
            <a:r>
              <a:rPr lang="el-GR" sz="1600" dirty="0">
                <a:solidFill>
                  <a:schemeClr val="bg1"/>
                </a:solidFill>
              </a:rPr>
              <a:t>, ενώ επιδεινώθηκαν και οι σχέσεις με την οικογένειά της που την κατηγόρησε ότι κατασπατάλησε τη μεγάλη οικογενειακή περιουσία.</a:t>
            </a:r>
          </a:p>
          <a:p>
            <a:r>
              <a:rPr lang="el-GR" sz="1600" dirty="0">
                <a:solidFill>
                  <a:schemeClr val="bg1"/>
                </a:solidFill>
              </a:rPr>
              <a:t>Εγκαθίσταται στη Πάρο, όπου υπήρχαν συγγενείς της, αλλά για κακή της τύχη θα προσβληθεί από τυφοειδή πυρετό. Ένα πρωινό του Ιουλίου του 1848 η </a:t>
            </a:r>
            <a:r>
              <a:rPr lang="el-GR" sz="1600" dirty="0" err="1">
                <a:solidFill>
                  <a:schemeClr val="bg1"/>
                </a:solidFill>
              </a:rPr>
              <a:t>ηρωίδα</a:t>
            </a:r>
            <a:r>
              <a:rPr lang="el-GR" sz="1600" dirty="0">
                <a:solidFill>
                  <a:schemeClr val="bg1"/>
                </a:solidFill>
              </a:rPr>
              <a:t> θα κλείσει για πάντα τα μάτια της, σε ηλικία 44 ετών, σχεδόν λησμονημένη απ’ όλους.</a:t>
            </a:r>
          </a:p>
          <a:p>
            <a:endParaRPr lang="el-GR" sz="1600" dirty="0"/>
          </a:p>
        </p:txBody>
      </p:sp>
      <p:pic>
        <p:nvPicPr>
          <p:cNvPr id="7" name="Εικόνα 6">
            <a:extLst>
              <a:ext uri="{FF2B5EF4-FFF2-40B4-BE49-F238E27FC236}">
                <a16:creationId xmlns:a16="http://schemas.microsoft.com/office/drawing/2014/main" id="{999C6D6B-CE72-4C7E-8072-EA71043410A7}"/>
              </a:ext>
            </a:extLst>
          </p:cNvPr>
          <p:cNvPicPr>
            <a:picLocks noChangeAspect="1"/>
          </p:cNvPicPr>
          <p:nvPr/>
        </p:nvPicPr>
        <p:blipFill rotWithShape="1">
          <a:blip r:embed="rId3"/>
          <a:srcRect t="13228" b="24304"/>
          <a:stretch/>
        </p:blipFill>
        <p:spPr>
          <a:xfrm>
            <a:off x="2700149" y="4427602"/>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extLst>
      <p:ext uri="{BB962C8B-B14F-4D97-AF65-F5344CB8AC3E}">
        <p14:creationId xmlns:p14="http://schemas.microsoft.com/office/powerpoint/2010/main" val="19978753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10000">
              <a:schemeClr val="accent5">
                <a:lumMod val="0"/>
                <a:lumOff val="100000"/>
              </a:schemeClr>
            </a:gs>
            <a:gs pos="100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Θέση περιεχομένου 5">
            <a:extLst>
              <a:ext uri="{FF2B5EF4-FFF2-40B4-BE49-F238E27FC236}">
                <a16:creationId xmlns:a16="http://schemas.microsoft.com/office/drawing/2014/main" id="{E1A24199-0D61-4ED5-BEA6-BE621D74B197}"/>
              </a:ext>
            </a:extLst>
          </p:cNvPr>
          <p:cNvSpPr>
            <a:spLocks noGrp="1"/>
          </p:cNvSpPr>
          <p:nvPr>
            <p:ph idx="1"/>
          </p:nvPr>
        </p:nvSpPr>
        <p:spPr>
          <a:xfrm>
            <a:off x="1424904" y="2494450"/>
            <a:ext cx="4053545" cy="3563159"/>
          </a:xfrm>
        </p:spPr>
        <p:txBody>
          <a:bodyPr>
            <a:normAutofit/>
          </a:bodyPr>
          <a:lstStyle/>
          <a:p>
            <a:pPr marL="0" indent="0">
              <a:buNone/>
            </a:pPr>
            <a:r>
              <a:rPr lang="el-GR" sz="2400"/>
              <a:t>‘’Δεν έχει σημασία τι θα απογίνω εγώ , αρκεί να ελευθερωθεί η πατρίδα μου . Αφού δώσω όλα όσα μπορώ να διαθέσω για τον ιερό σκοπό της ελευθερίας , θα πάω στο στρατόπεδο των Ελλήνων για να πεθάνω αν χρειαστεί γι’αυτήν…’’</a:t>
            </a:r>
          </a:p>
          <a:p>
            <a:pPr marL="0" indent="0">
              <a:buNone/>
            </a:pPr>
            <a:endParaRPr lang="el-GR" sz="2400"/>
          </a:p>
        </p:txBody>
      </p:sp>
      <p:pic>
        <p:nvPicPr>
          <p:cNvPr id="10" name="Γραφικό 9">
            <a:extLst>
              <a:ext uri="{FF2B5EF4-FFF2-40B4-BE49-F238E27FC236}">
                <a16:creationId xmlns:a16="http://schemas.microsoft.com/office/drawing/2014/main" id="{88E060D8-073F-4632-8186-F7B379E1D4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8892" y="3320508"/>
            <a:ext cx="4802404" cy="1907108"/>
          </a:xfrm>
          <a:prstGeom prst="rect">
            <a:avLst/>
          </a:prstGeom>
        </p:spPr>
      </p:pic>
      <p:sp>
        <p:nvSpPr>
          <p:cNvPr id="12" name="TextBox 11">
            <a:extLst>
              <a:ext uri="{FF2B5EF4-FFF2-40B4-BE49-F238E27FC236}">
                <a16:creationId xmlns:a16="http://schemas.microsoft.com/office/drawing/2014/main" id="{E26C2ED7-FF23-4D9A-B06F-B04D77666090}"/>
              </a:ext>
            </a:extLst>
          </p:cNvPr>
          <p:cNvSpPr txBox="1"/>
          <p:nvPr/>
        </p:nvSpPr>
        <p:spPr>
          <a:xfrm>
            <a:off x="1266825" y="1022350"/>
            <a:ext cx="9956275" cy="646331"/>
          </a:xfrm>
          <a:prstGeom prst="rect">
            <a:avLst/>
          </a:prstGeom>
          <a:noFill/>
        </p:spPr>
        <p:txBody>
          <a:bodyPr wrap="square" rtlCol="0">
            <a:spAutoFit/>
          </a:bodyPr>
          <a:lstStyle/>
          <a:p>
            <a:r>
              <a:rPr lang="el-GR" sz="3600" dirty="0">
                <a:solidFill>
                  <a:schemeClr val="bg1"/>
                </a:solidFill>
              </a:rPr>
              <a:t>Κλείνοντας, η Μαντώ </a:t>
            </a:r>
            <a:r>
              <a:rPr lang="el-GR" sz="3600" dirty="0" err="1">
                <a:solidFill>
                  <a:schemeClr val="bg1"/>
                </a:solidFill>
              </a:rPr>
              <a:t>Μαυρογένους</a:t>
            </a:r>
            <a:r>
              <a:rPr lang="el-GR" sz="3600" dirty="0">
                <a:solidFill>
                  <a:schemeClr val="bg1"/>
                </a:solidFill>
              </a:rPr>
              <a:t> έχει πει</a:t>
            </a:r>
            <a:r>
              <a:rPr lang="el-GR" dirty="0"/>
              <a:t>…..</a:t>
            </a:r>
          </a:p>
        </p:txBody>
      </p:sp>
    </p:spTree>
    <p:extLst>
      <p:ext uri="{BB962C8B-B14F-4D97-AF65-F5344CB8AC3E}">
        <p14:creationId xmlns:p14="http://schemas.microsoft.com/office/powerpoint/2010/main" val="259622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65FD97-5172-4BB6-9A4D-718B2F4FEF92}"/>
              </a:ext>
            </a:extLst>
          </p:cNvPr>
          <p:cNvSpPr>
            <a:spLocks noGrp="1"/>
          </p:cNvSpPr>
          <p:nvPr>
            <p:ph type="title"/>
          </p:nvPr>
        </p:nvSpPr>
        <p:spPr/>
        <p:txBody>
          <a:bodyPr/>
          <a:lstStyle/>
          <a:p>
            <a:r>
              <a:rPr lang="el-GR" dirty="0"/>
              <a:t>Πηγές</a:t>
            </a:r>
          </a:p>
        </p:txBody>
      </p:sp>
      <p:sp>
        <p:nvSpPr>
          <p:cNvPr id="3" name="Θέση περιεχομένου 2">
            <a:extLst>
              <a:ext uri="{FF2B5EF4-FFF2-40B4-BE49-F238E27FC236}">
                <a16:creationId xmlns:a16="http://schemas.microsoft.com/office/drawing/2014/main" id="{47707508-7C52-42A9-9E17-387368C84B59}"/>
              </a:ext>
            </a:extLst>
          </p:cNvPr>
          <p:cNvSpPr>
            <a:spLocks noGrp="1"/>
          </p:cNvSpPr>
          <p:nvPr>
            <p:ph idx="1"/>
          </p:nvPr>
        </p:nvSpPr>
        <p:spPr/>
        <p:txBody>
          <a:bodyPr>
            <a:normAutofit/>
          </a:bodyPr>
          <a:lstStyle/>
          <a:p>
            <a:r>
              <a:rPr lang="en-US" dirty="0">
                <a:hlinkClick r:id="rId2"/>
              </a:rPr>
              <a:t>https://el.wikipedia.org/</a:t>
            </a:r>
            <a:endParaRPr lang="el-GR" dirty="0"/>
          </a:p>
          <a:p>
            <a:r>
              <a:rPr lang="en-US" dirty="0">
                <a:hlinkClick r:id="rId3"/>
              </a:rPr>
              <a:t>https://slideplayer.gr/</a:t>
            </a:r>
            <a:endParaRPr lang="el-GR" dirty="0"/>
          </a:p>
          <a:p>
            <a:r>
              <a:rPr lang="en-US" dirty="0">
                <a:hlinkClick r:id="rId4"/>
              </a:rPr>
              <a:t>https://www.sansimera.gr/</a:t>
            </a:r>
            <a:endParaRPr lang="el-GR" dirty="0"/>
          </a:p>
          <a:p>
            <a:r>
              <a:rPr lang="en-US" dirty="0">
                <a:hlinkClick r:id="rId5"/>
              </a:rPr>
              <a:t>https://smy.army.gr/</a:t>
            </a:r>
            <a:endParaRPr lang="el-GR" dirty="0"/>
          </a:p>
          <a:p>
            <a:r>
              <a:rPr lang="en-US" dirty="0">
                <a:hlinkClick r:id="rId6"/>
              </a:rPr>
              <a:t>https://www.culturenow.gr/</a:t>
            </a:r>
            <a:endParaRPr lang="el-GR" dirty="0"/>
          </a:p>
          <a:p>
            <a:pPr marL="0" indent="0">
              <a:buNone/>
            </a:pPr>
            <a:endParaRPr lang="el-GR" dirty="0"/>
          </a:p>
          <a:p>
            <a:pPr marL="0" indent="0">
              <a:buNone/>
            </a:pPr>
            <a:r>
              <a:rPr lang="el-GR" dirty="0"/>
              <a:t>Σας ευχαριστώ για την προσοχή σας!</a:t>
            </a:r>
          </a:p>
          <a:p>
            <a:pPr marL="0" indent="0">
              <a:buNone/>
            </a:pPr>
            <a:r>
              <a:rPr lang="el-GR" dirty="0"/>
              <a:t>Χριστίνα Παππά</a:t>
            </a:r>
          </a:p>
        </p:txBody>
      </p:sp>
    </p:spTree>
    <p:extLst>
      <p:ext uri="{BB962C8B-B14F-4D97-AF65-F5344CB8AC3E}">
        <p14:creationId xmlns:p14="http://schemas.microsoft.com/office/powerpoint/2010/main" val="41925291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TotalTime>
  <Words>739</Words>
  <Application>Microsoft Office PowerPoint</Application>
  <PresentationFormat>Ευρεία οθόνη</PresentationFormat>
  <Paragraphs>44</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Bookman Old Style</vt:lpstr>
      <vt:lpstr>Calibri</vt:lpstr>
      <vt:lpstr>Calibri Light</vt:lpstr>
      <vt:lpstr>Θέμα του Office</vt:lpstr>
      <vt:lpstr>Παρουσίαση του PowerPoint</vt:lpstr>
      <vt:lpstr>Τα πρώτα χρόνια της ζωής της</vt:lpstr>
      <vt:lpstr>Η δράση στην Επανάσταση</vt:lpstr>
      <vt:lpstr>Παρουσίαση του PowerPoint</vt:lpstr>
      <vt:lpstr>Παρουσίαση του PowerPoint</vt:lpstr>
      <vt:lpstr>Τα ύστερα χρόνια</vt:lpstr>
      <vt:lpstr>Παρουσίαση του PowerPoint</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Gregory Pappas</dc:creator>
  <cp:lastModifiedBy>Pappas Gregory</cp:lastModifiedBy>
  <cp:revision>17</cp:revision>
  <dcterms:created xsi:type="dcterms:W3CDTF">2021-03-17T09:24:50Z</dcterms:created>
  <dcterms:modified xsi:type="dcterms:W3CDTF">2021-03-17T11:13:02Z</dcterms:modified>
</cp:coreProperties>
</file>