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Nuni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Nuni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Nunito-bold.fntdata"/><Relationship Id="rId6" Type="http://schemas.openxmlformats.org/officeDocument/2006/relationships/slide" Target="slides/slide1.xml"/><Relationship Id="rId18" Type="http://schemas.openxmlformats.org/officeDocument/2006/relationships/font" Target="fonts/Nuni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c8972af6a0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3" name="Google Shape;183;gc8972af6a0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c8972af6a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c8972af6a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c8972af6a0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c8972af6a0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c8972af6a0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c8972af6a0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607e7ddd3af1d15e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607e7ddd3af1d15e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607e7ddd3af1d15e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607e7ddd3af1d15e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607e7ddd3af1d15e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607e7ddd3af1d15e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607e7ddd3af1d15e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607e7ddd3af1d15e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607e7ddd3af1d15e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07e7ddd3af1d15e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607e7ddd3af1d15e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607e7ddd3af1d15e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607e7ddd3af1d15e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607e7ddd3af1d15e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0.xml"/><Relationship Id="rId3" Type="http://schemas.openxmlformats.org/officeDocument/2006/relationships/hyperlink" Target="https://el.wikipedia.org/wiki/%CE%99%CF%89%CE%AC%CE%BD%CE%BD%CE%B7%CF%82_%CE%9A%CE%B1%CF%80%CE%BF%CE%B4%CE%AF%CF%83%CF%84%CF%81%CE%B9%CE%B1%CF%82" TargetMode="External"/><Relationship Id="rId4" Type="http://schemas.openxmlformats.org/officeDocument/2006/relationships/hyperlink" Target="https://el.wikipedia.org/wiki/%CE%8C%CE%B8%CF%89%CE%BD_%CF%84%CE%B7%CF%82_%CE%95%CE%BB%CE%BB%CE%AC%CE%B4%CE%B1%CF%82" TargetMode="External"/><Relationship Id="rId5" Type="http://schemas.openxmlformats.org/officeDocument/2006/relationships/hyperlink" Target="https://el.wikipedia.org/wiki/%CE%94%CE%B7%CE%BC%CE%AE%CF%84%CF%81%CE%B7%CF%82_%CE%A0%CE%BB%CE%B1%CF%80%CE%BF%CF%8D%CF%84%CE%B1%CF%8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hyperlink" Target="https://el.wikipedia.org/wiki/%CE%A0%CE%B5%CE%B9%CF%81%CE%B1%CE%B9%CE%AC%CF%82" TargetMode="External"/><Relationship Id="rId4" Type="http://schemas.openxmlformats.org/officeDocument/2006/relationships/hyperlink" Target="https://el.wikipedia.org/w/index.php?title=%CE%91%CE%BA%CF%84%CE%AE_%CE%9C%CE%B9%CE%B1%CE%BF%CF%8D%CE%BB%CE%B7&amp;action=edit&amp;redlink=1" TargetMode="External"/><Relationship Id="rId5" Type="http://schemas.openxmlformats.org/officeDocument/2006/relationships/hyperlink" Target="https://el.wikipedia.org/wiki/%CE%9C%CE%B9%CE%B1%CE%BF%CF%8D%CE%BB%CE%B7%CF%82" TargetMode="External"/><Relationship Id="rId6" Type="http://schemas.openxmlformats.org/officeDocument/2006/relationships/hyperlink" Target="https://el.wikipedia.org/wiki/%CE%91%CE%B8%CE%B1%CE%BD%CE%AC%CF%83%CE%B9%CE%BF%CF%82_%CE%9C%CE%B9%CE%B1%CE%BF%CF%8D%CE%BB%CE%B7%CF%82" TargetMode="External"/><Relationship Id="rId7" Type="http://schemas.openxmlformats.org/officeDocument/2006/relationships/hyperlink" Target="https://el.wikipedia.org/wiki/%CE%9C%CE%B9%CE%B1%CE%BF%CF%8D%CE%BB%CE%B5%CE%B9%CE%B1" TargetMode="External"/><Relationship Id="rId8" Type="http://schemas.openxmlformats.org/officeDocument/2006/relationships/image" Target="../media/image6.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2.xml"/><Relationship Id="rId3" Type="http://schemas.openxmlformats.org/officeDocument/2006/relationships/image" Target="../media/image5.jpg"/><Relationship Id="rId4" Type="http://schemas.openxmlformats.org/officeDocument/2006/relationships/hyperlink" Target="https://www.in.gr/2020/12/04/plus/istoriko-arxeio/andreas-miaoulis-ta-neanika-tou-xronia-sta-xronia-tis-peirateias/" TargetMode="External"/><Relationship Id="rId5" Type="http://schemas.openxmlformats.org/officeDocument/2006/relationships/hyperlink" Target="https://el.wikipedia.org/wiki/%CE%91%CE%BD%CE%B4%CF%81%CE%AD%CE%B1%CF%82_%CE%9C%CE%B9%CE%B1%CE%BF%CF%8D%CE%BB%CE%B7%CF%82" TargetMode="External"/></Relationships>
</file>

<file path=ppt/slides/_rels/slide2.xml.rels><?xml version="1.0" encoding="UTF-8" standalone="yes"?><Relationships xmlns="http://schemas.openxmlformats.org/package/2006/relationships"><Relationship Id="rId11" Type="http://schemas.openxmlformats.org/officeDocument/2006/relationships/hyperlink" Target="https://el.wikipedia.org/wiki/%CE%95%CE%BB%CE%BB%CE%AC%CE%B4%CE%B1" TargetMode="External"/><Relationship Id="rId10" Type="http://schemas.openxmlformats.org/officeDocument/2006/relationships/hyperlink" Target="https://el.wikipedia.org/wiki/%CE%91%CF%84%CF%84%CE%B9%CE%BA%CE%AE" TargetMode="External"/><Relationship Id="rId13" Type="http://schemas.openxmlformats.org/officeDocument/2006/relationships/hyperlink" Target="https://el.wikipedia.org/wiki/%CE%95%CF%80%CE%B1%CE%BD%CE%AC%CF%83%CF%84%CE%B1%CF%83%CE%B7_%CF%84%CE%BF%CF%85_1821" TargetMode="External"/><Relationship Id="rId12" Type="http://schemas.openxmlformats.org/officeDocument/2006/relationships/hyperlink" Target="https://el.wikipedia.org/wiki/%CE%95%CE%BB%CE%BB%CE%AC%CE%B4%CE%B1" TargetMode="External"/><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s://el.wikipedia.org/wiki/20_%CE%9C%CE%B1%CE%90%CE%BF%CF%85" TargetMode="External"/><Relationship Id="rId9" Type="http://schemas.openxmlformats.org/officeDocument/2006/relationships/hyperlink" Target="https://el.wikipedia.org/wiki/%CE%A0%CE%B5%CE%B9%CF%81%CE%B1%CE%B9%CE%AC%CF%82" TargetMode="External"/><Relationship Id="rId15" Type="http://schemas.openxmlformats.org/officeDocument/2006/relationships/hyperlink" Target="https://el.wikipedia.org/wiki/%CE%9D%CE%B1%CF%85%CE%BC%CE%B1%CF%87%CE%AF%CE%B1_%CF%84%CF%89%CE%BD_%CE%A3%CF%80%CE%B5%CF%84%CF%83%CF%8E%CE%BD" TargetMode="External"/><Relationship Id="rId14" Type="http://schemas.openxmlformats.org/officeDocument/2006/relationships/hyperlink" Target="https://el.wikipedia.org/wiki/%CE%9D%CE%B1%CF%85%CE%BC%CE%B1%CF%87%CE%AF%CE%B1_%CF%84%CE%B7%CF%82_%CE%A0%CE%AC%CF%84%CF%81%CE%B1%CF%82_(1822)" TargetMode="External"/><Relationship Id="rId17" Type="http://schemas.openxmlformats.org/officeDocument/2006/relationships/hyperlink" Target="https://el.wikipedia.org/wiki/%CE%9D%CE%B1%CF%85%CE%BC%CE%B1%CF%87%CE%AF%CE%B1_%CF%84%CE%BF%CF%85_%CE%93%CE%AD%CF%81%CE%BF%CE%BD%CF%84%CE%B1" TargetMode="External"/><Relationship Id="rId16" Type="http://schemas.openxmlformats.org/officeDocument/2006/relationships/hyperlink" Target="https://el.wikipedia.org/wiki/%CE%9D%CE%B1%CF%85%CE%BC%CE%B1%CF%87%CE%AF%CE%B1_%CF%84%CE%B7%CF%82_%CE%A3%CE%AC%CE%BC%CE%BF%CF%85" TargetMode="External"/><Relationship Id="rId5" Type="http://schemas.openxmlformats.org/officeDocument/2006/relationships/hyperlink" Target="https://el.wikipedia.org/wiki/1769" TargetMode="External"/><Relationship Id="rId19" Type="http://schemas.openxmlformats.org/officeDocument/2006/relationships/hyperlink" Target="https://el.wikipedia.org/wiki/%CE%9D%CE%B1%CF%85%CE%BC%CE%B1%CF%87%CE%AF%CE%B1_%CF%84%CE%BF%CF%85_%CE%BA%CE%AC%CE%B2%CE%BF_%CE%9C%CF%80%CE%B1%CE%BC%CF%80%CE%AC" TargetMode="External"/><Relationship Id="rId6" Type="http://schemas.openxmlformats.org/officeDocument/2006/relationships/hyperlink" Target="https://el.wikipedia.org/wiki/%CE%8E%CE%B4%CF%81%CE%B1" TargetMode="External"/><Relationship Id="rId18" Type="http://schemas.openxmlformats.org/officeDocument/2006/relationships/hyperlink" Target="https://el.wikipedia.org/wiki/%CE%9D%CE%B1%CF%85%CE%BC%CE%B1%CF%87%CE%AF%CE%B1_%CF%84%CE%B7%CF%82_%CE%9C%CE%B5%CE%B8%CF%8E%CE%BD%CE%B7%CF%82" TargetMode="External"/><Relationship Id="rId7" Type="http://schemas.openxmlformats.org/officeDocument/2006/relationships/hyperlink" Target="https://el.wikipedia.org/wiki/%CE%91%CE%B9%CE%B3%CE%B1%CE%AF%CE%BF_%CE%A0%CE%AD%CE%BB%CE%B1%CE%B3%CE%BF%CF%82" TargetMode="External"/><Relationship Id="rId8" Type="http://schemas.openxmlformats.org/officeDocument/2006/relationships/hyperlink" Target="https://el.wikipedia.org/wiki/%CE%9F%CE%B8%CF%89%CE%BC%CE%B1%CE%BD%CE%B9%CE%BA%CE%AE_%CE%91%CF%85%CF%84%CE%BF%CE%BA%CF%81%CE%B1%CF%84%CE%BF%CF%81%CE%AF%CE%B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842075" y="1571175"/>
            <a:ext cx="49548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b="1" lang="el"/>
              <a:t>Ανδρέας Μιαούλης </a:t>
            </a:r>
            <a:endParaRPr b="1"/>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Του </a:t>
            </a:r>
            <a:r>
              <a:rPr lang="el"/>
              <a:t>Χρήστου - Κων/νου Παυλάκου </a:t>
            </a:r>
            <a:endParaRPr/>
          </a:p>
        </p:txBody>
      </p:sp>
      <p:pic>
        <p:nvPicPr>
          <p:cNvPr id="130" name="Google Shape;130;p13"/>
          <p:cNvPicPr preferRelativeResize="0"/>
          <p:nvPr/>
        </p:nvPicPr>
        <p:blipFill>
          <a:blip r:embed="rId3">
            <a:alphaModFix/>
          </a:blip>
          <a:stretch>
            <a:fillRect/>
          </a:stretch>
        </p:blipFill>
        <p:spPr>
          <a:xfrm>
            <a:off x="5937025" y="883925"/>
            <a:ext cx="2657975" cy="33756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2"/>
          <p:cNvSpPr txBox="1"/>
          <p:nvPr/>
        </p:nvSpPr>
        <p:spPr>
          <a:xfrm>
            <a:off x="670150" y="460800"/>
            <a:ext cx="7594500" cy="316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l" sz="1700">
                <a:solidFill>
                  <a:srgbClr val="202122"/>
                </a:solidFill>
                <a:highlight>
                  <a:srgbClr val="FFFFFF"/>
                </a:highlight>
                <a:latin typeface="Calibri"/>
                <a:ea typeface="Calibri"/>
                <a:cs typeface="Calibri"/>
                <a:sym typeface="Calibri"/>
              </a:rPr>
              <a:t>Με την έλευση του </a:t>
            </a:r>
            <a:r>
              <a:rPr lang="el" sz="1700">
                <a:solidFill>
                  <a:srgbClr val="0645AD"/>
                </a:solidFill>
                <a:highlight>
                  <a:srgbClr val="FFFFFF"/>
                </a:highlight>
                <a:uFill>
                  <a:noFill/>
                </a:uFill>
                <a:latin typeface="Calibri"/>
                <a:ea typeface="Calibri"/>
                <a:cs typeface="Calibri"/>
                <a:sym typeface="Calibri"/>
                <a:hlinkClick r:id="rId3">
                  <a:extLst>
                    <a:ext uri="{A12FA001-AC4F-418D-AE19-62706E023703}">
                      <ahyp:hlinkClr val="tx"/>
                    </a:ext>
                  </a:extLst>
                </a:hlinkClick>
              </a:rPr>
              <a:t>Ιωάννη Καποδίστρια</a:t>
            </a:r>
            <a:r>
              <a:rPr lang="el" sz="1700">
                <a:solidFill>
                  <a:srgbClr val="202122"/>
                </a:solidFill>
                <a:highlight>
                  <a:srgbClr val="FFFFFF"/>
                </a:highlight>
                <a:latin typeface="Calibri"/>
                <a:ea typeface="Calibri"/>
                <a:cs typeface="Calibri"/>
                <a:sym typeface="Calibri"/>
              </a:rPr>
              <a:t> ανέλαβε, για δεύτερη φορά, την αρχηγία του ελληνικού στόλου συνεισφέροντας σημαντικά στην πάταξη της πειρατείας στο Αιγαίο. </a:t>
            </a:r>
            <a:endParaRPr sz="1700">
              <a:solidFill>
                <a:srgbClr val="202122"/>
              </a:solidFill>
              <a:highlight>
                <a:srgbClr val="FFFFFF"/>
              </a:highlight>
              <a:latin typeface="Calibri"/>
              <a:ea typeface="Calibri"/>
              <a:cs typeface="Calibri"/>
              <a:sym typeface="Calibri"/>
            </a:endParaRPr>
          </a:p>
          <a:p>
            <a:pPr indent="0" lvl="0" marL="0" rtl="0" algn="l">
              <a:lnSpc>
                <a:spcPct val="115000"/>
              </a:lnSpc>
              <a:spcBef>
                <a:spcPts val="500"/>
              </a:spcBef>
              <a:spcAft>
                <a:spcPts val="0"/>
              </a:spcAft>
              <a:buNone/>
            </a:pPr>
            <a:r>
              <a:rPr lang="el" sz="1700">
                <a:solidFill>
                  <a:srgbClr val="202122"/>
                </a:solidFill>
                <a:highlight>
                  <a:srgbClr val="FFFFFF"/>
                </a:highlight>
                <a:latin typeface="Calibri"/>
                <a:ea typeface="Calibri"/>
                <a:cs typeface="Calibri"/>
                <a:sym typeface="Calibri"/>
              </a:rPr>
              <a:t>Μετά τη δολοφονία του Καποδίστρια επιλέχθηκε από τη Βαυαρική αυλή ως ένας από τους τρεις Έλληνες που θα παρέδιδαν το στέμμα και το σχετικό ψήφισμα στον νεαρό τότε </a:t>
            </a:r>
            <a:r>
              <a:rPr lang="el" sz="1700">
                <a:solidFill>
                  <a:srgbClr val="0645AD"/>
                </a:solidFill>
                <a:highlight>
                  <a:srgbClr val="FFFFFF"/>
                </a:highlight>
                <a:uFill>
                  <a:noFill/>
                </a:uFill>
                <a:latin typeface="Calibri"/>
                <a:ea typeface="Calibri"/>
                <a:cs typeface="Calibri"/>
                <a:sym typeface="Calibri"/>
                <a:hlinkClick r:id="rId4">
                  <a:extLst>
                    <a:ext uri="{A12FA001-AC4F-418D-AE19-62706E023703}">
                      <ahyp:hlinkClr val="tx"/>
                    </a:ext>
                  </a:extLst>
                </a:hlinkClick>
              </a:rPr>
              <a:t>Όθωνα</a:t>
            </a:r>
            <a:r>
              <a:rPr lang="el" sz="1700">
                <a:solidFill>
                  <a:srgbClr val="202122"/>
                </a:solidFill>
                <a:highlight>
                  <a:srgbClr val="FFFFFF"/>
                </a:highlight>
                <a:latin typeface="Calibri"/>
                <a:ea typeface="Calibri"/>
                <a:cs typeface="Calibri"/>
                <a:sym typeface="Calibri"/>
              </a:rPr>
              <a:t> μαζί με τους </a:t>
            </a:r>
            <a:r>
              <a:rPr lang="el" sz="1700">
                <a:solidFill>
                  <a:srgbClr val="0645AD"/>
                </a:solidFill>
                <a:highlight>
                  <a:srgbClr val="FFFFFF"/>
                </a:highlight>
                <a:uFill>
                  <a:noFill/>
                </a:uFill>
                <a:latin typeface="Calibri"/>
                <a:ea typeface="Calibri"/>
                <a:cs typeface="Calibri"/>
                <a:sym typeface="Calibri"/>
                <a:hlinkClick r:id="rId5">
                  <a:extLst>
                    <a:ext uri="{A12FA001-AC4F-418D-AE19-62706E023703}">
                      <ahyp:hlinkClr val="tx"/>
                    </a:ext>
                  </a:extLst>
                </a:hlinkClick>
              </a:rPr>
              <a:t>Δημήτριο Πλαπούτα</a:t>
            </a:r>
            <a:r>
              <a:rPr lang="el" sz="1700">
                <a:solidFill>
                  <a:srgbClr val="202122"/>
                </a:solidFill>
                <a:highlight>
                  <a:srgbClr val="FFFFFF"/>
                </a:highlight>
                <a:latin typeface="Calibri"/>
                <a:ea typeface="Calibri"/>
                <a:cs typeface="Calibri"/>
                <a:sym typeface="Calibri"/>
              </a:rPr>
              <a:t> και Κωνσταντίνο Μπότσαρη. Τα τελευταία χρόνια της ζωής του ανέλαβε διάφορα αξιώματα στην οθωνική κυβέρνηση (αρχηγός του ναυτικού διευθυντηρίου, γενικός επιθεωρητής του στόλου, σύμβουλος της επικρατείας).</a:t>
            </a:r>
            <a:endParaRPr sz="1700">
              <a:solidFill>
                <a:srgbClr val="202122"/>
              </a:solidFill>
              <a:highlight>
                <a:srgbClr val="FFFFFF"/>
              </a:highlight>
              <a:latin typeface="Calibri"/>
              <a:ea typeface="Calibri"/>
              <a:cs typeface="Calibri"/>
              <a:sym typeface="Calibri"/>
            </a:endParaRPr>
          </a:p>
          <a:p>
            <a:pPr indent="0" lvl="0" marL="0" rtl="0" algn="l">
              <a:spcBef>
                <a:spcPts val="500"/>
              </a:spcBef>
              <a:spcAft>
                <a:spcPts val="0"/>
              </a:spcAft>
              <a:buNone/>
            </a:pPr>
            <a:r>
              <a:t/>
            </a:r>
            <a:endParaRPr sz="1700">
              <a:solidFill>
                <a:srgbClr val="202122"/>
              </a:solidFill>
              <a:highlight>
                <a:srgbClr val="FFFFFF"/>
              </a:highlight>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3"/>
          <p:cNvSpPr txBox="1"/>
          <p:nvPr/>
        </p:nvSpPr>
        <p:spPr>
          <a:xfrm flipH="1">
            <a:off x="625425" y="463250"/>
            <a:ext cx="7737600" cy="2681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500"/>
              </a:spcBef>
              <a:spcAft>
                <a:spcPts val="0"/>
              </a:spcAft>
              <a:buNone/>
            </a:pPr>
            <a:r>
              <a:rPr lang="el" sz="1700">
                <a:solidFill>
                  <a:srgbClr val="202122"/>
                </a:solidFill>
                <a:highlight>
                  <a:srgbClr val="FFFFFF"/>
                </a:highlight>
                <a:latin typeface="Calibri"/>
                <a:ea typeface="Calibri"/>
                <a:cs typeface="Calibri"/>
                <a:sym typeface="Calibri"/>
              </a:rPr>
              <a:t>Απεβίωσε στον </a:t>
            </a:r>
            <a:r>
              <a:rPr lang="el" sz="1700">
                <a:solidFill>
                  <a:srgbClr val="0645AD"/>
                </a:solidFill>
                <a:highlight>
                  <a:srgbClr val="FFFFFF"/>
                </a:highlight>
                <a:uFill>
                  <a:noFill/>
                </a:uFill>
                <a:latin typeface="Calibri"/>
                <a:ea typeface="Calibri"/>
                <a:cs typeface="Calibri"/>
                <a:sym typeface="Calibri"/>
                <a:hlinkClick r:id="rId3">
                  <a:extLst>
                    <a:ext uri="{A12FA001-AC4F-418D-AE19-62706E023703}">
                      <ahyp:hlinkClr val="tx"/>
                    </a:ext>
                  </a:extLst>
                </a:hlinkClick>
              </a:rPr>
              <a:t>Πειραιά</a:t>
            </a:r>
            <a:r>
              <a:rPr lang="el" sz="1700">
                <a:solidFill>
                  <a:srgbClr val="202122"/>
                </a:solidFill>
                <a:highlight>
                  <a:srgbClr val="FFFFFF"/>
                </a:highlight>
                <a:latin typeface="Calibri"/>
                <a:ea typeface="Calibri"/>
                <a:cs typeface="Calibri"/>
                <a:sym typeface="Calibri"/>
              </a:rPr>
              <a:t>, και ενταφιάστηκε στη σημερινή </a:t>
            </a:r>
            <a:r>
              <a:rPr lang="el" sz="1700">
                <a:solidFill>
                  <a:srgbClr val="BA0000"/>
                </a:solidFill>
                <a:highlight>
                  <a:srgbClr val="FFFFFF"/>
                </a:highlight>
                <a:uFill>
                  <a:noFill/>
                </a:uFill>
                <a:latin typeface="Calibri"/>
                <a:ea typeface="Calibri"/>
                <a:cs typeface="Calibri"/>
                <a:sym typeface="Calibri"/>
                <a:hlinkClick r:id="rId4">
                  <a:extLst>
                    <a:ext uri="{A12FA001-AC4F-418D-AE19-62706E023703}">
                      <ahyp:hlinkClr val="tx"/>
                    </a:ext>
                  </a:extLst>
                </a:hlinkClick>
              </a:rPr>
              <a:t>Ακτή Μιαούλη</a:t>
            </a:r>
            <a:r>
              <a:rPr lang="el" sz="1700">
                <a:solidFill>
                  <a:srgbClr val="202122"/>
                </a:solidFill>
                <a:highlight>
                  <a:srgbClr val="FFFFFF"/>
                </a:highlight>
                <a:latin typeface="Calibri"/>
                <a:ea typeface="Calibri"/>
                <a:cs typeface="Calibri"/>
                <a:sym typeface="Calibri"/>
              </a:rPr>
              <a:t>. Υπήρξε ο γενάρχης των </a:t>
            </a:r>
            <a:r>
              <a:rPr lang="el" sz="1700">
                <a:solidFill>
                  <a:srgbClr val="0645AD"/>
                </a:solidFill>
                <a:highlight>
                  <a:srgbClr val="FFFFFF"/>
                </a:highlight>
                <a:uFill>
                  <a:noFill/>
                </a:uFill>
                <a:latin typeface="Calibri"/>
                <a:ea typeface="Calibri"/>
                <a:cs typeface="Calibri"/>
                <a:sym typeface="Calibri"/>
                <a:hlinkClick r:id="rId5">
                  <a:extLst>
                    <a:ext uri="{A12FA001-AC4F-418D-AE19-62706E023703}">
                      <ahyp:hlinkClr val="tx"/>
                    </a:ext>
                  </a:extLst>
                </a:hlinkClick>
              </a:rPr>
              <a:t>Μιαούληδων</a:t>
            </a:r>
            <a:r>
              <a:rPr lang="el" sz="1700">
                <a:solidFill>
                  <a:srgbClr val="202122"/>
                </a:solidFill>
                <a:highlight>
                  <a:srgbClr val="FFFFFF"/>
                </a:highlight>
                <a:latin typeface="Calibri"/>
                <a:ea typeface="Calibri"/>
                <a:cs typeface="Calibri"/>
                <a:sym typeface="Calibri"/>
              </a:rPr>
              <a:t>, πολυάριθμα μέλη της οποίας διετέλεσαν αξιωματικοί του Πολεμικού Ναυτικού και πολιτικοί με σημαντικότερο τον γιο του, </a:t>
            </a:r>
            <a:r>
              <a:rPr lang="el" sz="1700">
                <a:solidFill>
                  <a:srgbClr val="0645AD"/>
                </a:solidFill>
                <a:highlight>
                  <a:srgbClr val="FFFFFF"/>
                </a:highlight>
                <a:uFill>
                  <a:noFill/>
                </a:uFill>
                <a:latin typeface="Calibri"/>
                <a:ea typeface="Calibri"/>
                <a:cs typeface="Calibri"/>
                <a:sym typeface="Calibri"/>
                <a:hlinkClick r:id="rId6">
                  <a:extLst>
                    <a:ext uri="{A12FA001-AC4F-418D-AE19-62706E023703}">
                      <ahyp:hlinkClr val="tx"/>
                    </a:ext>
                  </a:extLst>
                </a:hlinkClick>
              </a:rPr>
              <a:t>Αθανάσιο Μιαούλη</a:t>
            </a:r>
            <a:r>
              <a:rPr lang="el" sz="1700">
                <a:solidFill>
                  <a:srgbClr val="202122"/>
                </a:solidFill>
                <a:highlight>
                  <a:srgbClr val="FFFFFF"/>
                </a:highlight>
                <a:latin typeface="Calibri"/>
                <a:ea typeface="Calibri"/>
                <a:cs typeface="Calibri"/>
                <a:sym typeface="Calibri"/>
              </a:rPr>
              <a:t>, που διετέλεσε πρωθυπουργός του ελληνικού κράτους.</a:t>
            </a:r>
            <a:endParaRPr sz="1700">
              <a:solidFill>
                <a:srgbClr val="202122"/>
              </a:solidFill>
              <a:highlight>
                <a:srgbClr val="FFFFFF"/>
              </a:highlight>
              <a:latin typeface="Calibri"/>
              <a:ea typeface="Calibri"/>
              <a:cs typeface="Calibri"/>
              <a:sym typeface="Calibri"/>
            </a:endParaRPr>
          </a:p>
          <a:p>
            <a:pPr indent="0" lvl="0" marL="0" rtl="0" algn="l">
              <a:lnSpc>
                <a:spcPct val="115000"/>
              </a:lnSpc>
              <a:spcBef>
                <a:spcPts val="500"/>
              </a:spcBef>
              <a:spcAft>
                <a:spcPts val="0"/>
              </a:spcAft>
              <a:buNone/>
            </a:pPr>
            <a:r>
              <a:rPr lang="el" sz="1700">
                <a:solidFill>
                  <a:srgbClr val="202122"/>
                </a:solidFill>
                <a:highlight>
                  <a:srgbClr val="FFFFFF"/>
                </a:highlight>
                <a:latin typeface="Calibri"/>
                <a:ea typeface="Calibri"/>
                <a:cs typeface="Calibri"/>
                <a:sym typeface="Calibri"/>
              </a:rPr>
              <a:t>Η προσφορά του τιμάται κάθε χρόνο στα </a:t>
            </a:r>
            <a:r>
              <a:rPr lang="el" sz="1700">
                <a:solidFill>
                  <a:srgbClr val="0645AD"/>
                </a:solidFill>
                <a:highlight>
                  <a:srgbClr val="FFFFFF"/>
                </a:highlight>
                <a:uFill>
                  <a:noFill/>
                </a:uFill>
                <a:latin typeface="Calibri"/>
                <a:ea typeface="Calibri"/>
                <a:cs typeface="Calibri"/>
                <a:sym typeface="Calibri"/>
                <a:hlinkClick r:id="rId7">
                  <a:extLst>
                    <a:ext uri="{A12FA001-AC4F-418D-AE19-62706E023703}">
                      <ahyp:hlinkClr val="tx"/>
                    </a:ext>
                  </a:extLst>
                </a:hlinkClick>
              </a:rPr>
              <a:t>Μιαούλεια</a:t>
            </a:r>
            <a:r>
              <a:rPr lang="el" sz="1700">
                <a:solidFill>
                  <a:srgbClr val="202122"/>
                </a:solidFill>
                <a:highlight>
                  <a:srgbClr val="FFFFFF"/>
                </a:highlight>
                <a:latin typeface="Calibri"/>
                <a:ea typeface="Calibri"/>
                <a:cs typeface="Calibri"/>
                <a:sym typeface="Calibri"/>
              </a:rPr>
              <a:t>, φεστιβάλ το οποίο είναι αφιερωμένο στη στρατιωτική δράση του Ανδρέα Μιαούλη κατά τη διάρκεια του απελευθερωτικού αγώνα των Ελλήνων (1821-1827).</a:t>
            </a:r>
            <a:endParaRPr sz="1700">
              <a:solidFill>
                <a:srgbClr val="202122"/>
              </a:solidFill>
              <a:highlight>
                <a:srgbClr val="FFFFFF"/>
              </a:highlight>
              <a:latin typeface="Calibri"/>
              <a:ea typeface="Calibri"/>
              <a:cs typeface="Calibri"/>
              <a:sym typeface="Calibri"/>
            </a:endParaRPr>
          </a:p>
          <a:p>
            <a:pPr indent="0" lvl="0" marL="0" rtl="0" algn="l">
              <a:spcBef>
                <a:spcPts val="500"/>
              </a:spcBef>
              <a:spcAft>
                <a:spcPts val="0"/>
              </a:spcAft>
              <a:buNone/>
            </a:pPr>
            <a:r>
              <a:t/>
            </a:r>
            <a:endParaRPr sz="1700">
              <a:solidFill>
                <a:srgbClr val="202122"/>
              </a:solidFill>
              <a:highlight>
                <a:srgbClr val="FFFFFF"/>
              </a:highlight>
              <a:latin typeface="Calibri"/>
              <a:ea typeface="Calibri"/>
              <a:cs typeface="Calibri"/>
              <a:sym typeface="Calibri"/>
            </a:endParaRPr>
          </a:p>
        </p:txBody>
      </p:sp>
      <p:pic>
        <p:nvPicPr>
          <p:cNvPr id="191" name="Google Shape;191;p23"/>
          <p:cNvPicPr preferRelativeResize="0"/>
          <p:nvPr/>
        </p:nvPicPr>
        <p:blipFill>
          <a:blip r:embed="rId8">
            <a:alphaModFix/>
          </a:blip>
          <a:stretch>
            <a:fillRect/>
          </a:stretch>
        </p:blipFill>
        <p:spPr>
          <a:xfrm>
            <a:off x="6591876" y="2399800"/>
            <a:ext cx="1883076" cy="2470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pic>
        <p:nvPicPr>
          <p:cNvPr id="196" name="Google Shape;196;p24"/>
          <p:cNvPicPr preferRelativeResize="0"/>
          <p:nvPr/>
        </p:nvPicPr>
        <p:blipFill>
          <a:blip r:embed="rId3">
            <a:alphaModFix/>
          </a:blip>
          <a:stretch>
            <a:fillRect/>
          </a:stretch>
        </p:blipFill>
        <p:spPr>
          <a:xfrm>
            <a:off x="224050" y="224750"/>
            <a:ext cx="8734874" cy="4710600"/>
          </a:xfrm>
          <a:prstGeom prst="rect">
            <a:avLst/>
          </a:prstGeom>
          <a:noFill/>
          <a:ln>
            <a:noFill/>
          </a:ln>
        </p:spPr>
      </p:pic>
      <p:sp>
        <p:nvSpPr>
          <p:cNvPr id="197" name="Google Shape;197;p24"/>
          <p:cNvSpPr txBox="1"/>
          <p:nvPr>
            <p:ph idx="1" type="body"/>
          </p:nvPr>
        </p:nvSpPr>
        <p:spPr>
          <a:xfrm>
            <a:off x="513225" y="1948725"/>
            <a:ext cx="7415100" cy="925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b="1" i="1" lang="el" sz="3200" u="sng">
                <a:solidFill>
                  <a:srgbClr val="000000"/>
                </a:solidFill>
              </a:rPr>
              <a:t>Πηγές:</a:t>
            </a:r>
            <a:endParaRPr b="1" i="1" sz="3200" u="sng">
              <a:solidFill>
                <a:srgbClr val="000000"/>
              </a:solidFill>
            </a:endParaRPr>
          </a:p>
          <a:p>
            <a:pPr indent="0" lvl="0" marL="0" rtl="0" algn="l">
              <a:spcBef>
                <a:spcPts val="0"/>
              </a:spcBef>
              <a:spcAft>
                <a:spcPts val="0"/>
              </a:spcAft>
              <a:buNone/>
            </a:pPr>
            <a:r>
              <a:t/>
            </a:r>
            <a:endParaRPr b="1" i="1" sz="3200" u="sng">
              <a:solidFill>
                <a:srgbClr val="000000"/>
              </a:solidFill>
            </a:endParaRPr>
          </a:p>
          <a:p>
            <a:pPr indent="0" lvl="0" marL="0" rtl="0" algn="l">
              <a:spcBef>
                <a:spcPts val="0"/>
              </a:spcBef>
              <a:spcAft>
                <a:spcPts val="0"/>
              </a:spcAft>
              <a:buNone/>
            </a:pPr>
            <a:r>
              <a:rPr lang="el" sz="1700" u="sng">
                <a:solidFill>
                  <a:srgbClr val="FFFFFF"/>
                </a:solidFill>
                <a:hlinkClick r:id="rId4">
                  <a:extLst>
                    <a:ext uri="{A12FA001-AC4F-418D-AE19-62706E023703}">
                      <ahyp:hlinkClr val="tx"/>
                    </a:ext>
                  </a:extLst>
                </a:hlinkClick>
              </a:rPr>
              <a:t>in.gr</a:t>
            </a:r>
            <a:endParaRPr sz="1700">
              <a:solidFill>
                <a:srgbClr val="FFFFFF"/>
              </a:solidFill>
            </a:endParaRPr>
          </a:p>
          <a:p>
            <a:pPr indent="0" lvl="0" marL="0" rtl="0" algn="l">
              <a:spcBef>
                <a:spcPts val="0"/>
              </a:spcBef>
              <a:spcAft>
                <a:spcPts val="0"/>
              </a:spcAft>
              <a:buNone/>
            </a:pPr>
            <a:r>
              <a:rPr lang="el" sz="1700" u="sng">
                <a:solidFill>
                  <a:srgbClr val="FFFFFF"/>
                </a:solidFill>
                <a:hlinkClick r:id="rId5">
                  <a:extLst>
                    <a:ext uri="{A12FA001-AC4F-418D-AE19-62706E023703}">
                      <ahyp:hlinkClr val="tx"/>
                    </a:ext>
                  </a:extLst>
                </a:hlinkClick>
              </a:rPr>
              <a:t>el.wikipedia.org</a:t>
            </a:r>
            <a:endParaRPr sz="1700">
              <a:solidFill>
                <a:srgbClr val="FFFFFF"/>
              </a:solidFill>
            </a:endParaRPr>
          </a:p>
          <a:p>
            <a:pPr indent="0" lvl="0" marL="0" rtl="0" algn="l">
              <a:spcBef>
                <a:spcPts val="0"/>
              </a:spcBef>
              <a:spcAft>
                <a:spcPts val="0"/>
              </a:spcAft>
              <a:buNone/>
            </a:pPr>
            <a:r>
              <a:t/>
            </a:r>
            <a:endParaRPr sz="17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pic>
        <p:nvPicPr>
          <p:cNvPr id="135" name="Google Shape;135;p14"/>
          <p:cNvPicPr preferRelativeResize="0"/>
          <p:nvPr/>
        </p:nvPicPr>
        <p:blipFill>
          <a:blip r:embed="rId3">
            <a:alphaModFix/>
          </a:blip>
          <a:stretch>
            <a:fillRect/>
          </a:stretch>
        </p:blipFill>
        <p:spPr>
          <a:xfrm>
            <a:off x="5877425" y="4019219"/>
            <a:ext cx="1728000" cy="396000"/>
          </a:xfrm>
          <a:prstGeom prst="rect">
            <a:avLst/>
          </a:prstGeom>
          <a:noFill/>
          <a:ln>
            <a:noFill/>
          </a:ln>
        </p:spPr>
      </p:pic>
      <p:sp>
        <p:nvSpPr>
          <p:cNvPr id="136" name="Google Shape;136;p14"/>
          <p:cNvSpPr txBox="1"/>
          <p:nvPr/>
        </p:nvSpPr>
        <p:spPr>
          <a:xfrm>
            <a:off x="633150" y="468200"/>
            <a:ext cx="3939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37" name="Google Shape;137;p14"/>
          <p:cNvSpPr txBox="1"/>
          <p:nvPr/>
        </p:nvSpPr>
        <p:spPr>
          <a:xfrm>
            <a:off x="561275" y="315800"/>
            <a:ext cx="3804900" cy="4357500"/>
          </a:xfrm>
          <a:prstGeom prst="rect">
            <a:avLst/>
          </a:prstGeom>
          <a:noFill/>
          <a:ln>
            <a:noFill/>
          </a:ln>
        </p:spPr>
        <p:txBody>
          <a:bodyPr anchorCtr="0" anchor="t" bIns="91425" lIns="91425" spcFirstLastPara="1" rIns="91425" wrap="square" tIns="91425">
            <a:noAutofit/>
          </a:bodyPr>
          <a:lstStyle/>
          <a:p>
            <a:pPr indent="0" lvl="0" marL="139700" marR="25400" rtl="0" algn="l">
              <a:lnSpc>
                <a:spcPct val="150000"/>
              </a:lnSpc>
              <a:spcBef>
                <a:spcPts val="500"/>
              </a:spcBef>
              <a:spcAft>
                <a:spcPts val="0"/>
              </a:spcAft>
              <a:buNone/>
            </a:pPr>
            <a:r>
              <a:rPr b="1" lang="el" sz="1500">
                <a:highlight>
                  <a:srgbClr val="F9F9F9"/>
                </a:highlight>
                <a:latin typeface="Calibri"/>
                <a:ea typeface="Calibri"/>
                <a:cs typeface="Calibri"/>
                <a:sym typeface="Calibri"/>
              </a:rPr>
              <a:t>Ψευδώνυμο:  </a:t>
            </a:r>
            <a:r>
              <a:rPr lang="el" sz="1500">
                <a:highlight>
                  <a:srgbClr val="F9F9F9"/>
                </a:highlight>
                <a:latin typeface="Calibri"/>
                <a:ea typeface="Calibri"/>
                <a:cs typeface="Calibri"/>
                <a:sym typeface="Calibri"/>
              </a:rPr>
              <a:t>Μιαούλης (από ένα πλοίο που το έλεγαν Μιαούλ, που σημαίνει "μικρή βάρκα")</a:t>
            </a:r>
            <a:endParaRPr sz="1500">
              <a:highlight>
                <a:srgbClr val="F9F9F9"/>
              </a:highlight>
              <a:latin typeface="Calibri"/>
              <a:ea typeface="Calibri"/>
              <a:cs typeface="Calibri"/>
              <a:sym typeface="Calibri"/>
            </a:endParaRPr>
          </a:p>
          <a:p>
            <a:pPr indent="0" lvl="0" marL="139700" marR="25400" rtl="0" algn="l">
              <a:lnSpc>
                <a:spcPct val="150000"/>
              </a:lnSpc>
              <a:spcBef>
                <a:spcPts val="500"/>
              </a:spcBef>
              <a:spcAft>
                <a:spcPts val="0"/>
              </a:spcAft>
              <a:buNone/>
            </a:pPr>
            <a:r>
              <a:rPr b="1" lang="el" sz="1500">
                <a:highlight>
                  <a:srgbClr val="F9F9F9"/>
                </a:highlight>
                <a:latin typeface="Calibri"/>
                <a:ea typeface="Calibri"/>
                <a:cs typeface="Calibri"/>
                <a:sym typeface="Calibri"/>
              </a:rPr>
              <a:t>Γέννηση: 	</a:t>
            </a:r>
            <a:r>
              <a:rPr lang="el" sz="1500">
                <a:highlight>
                  <a:srgbClr val="F9F9F9"/>
                </a:highlight>
                <a:latin typeface="Calibri"/>
                <a:ea typeface="Calibri"/>
                <a:cs typeface="Calibri"/>
                <a:sym typeface="Calibri"/>
              </a:rPr>
              <a:t>Ανδρέας Βώκος</a:t>
            </a:r>
            <a:endParaRPr sz="1500">
              <a:highlight>
                <a:srgbClr val="F9F9F9"/>
              </a:highlight>
              <a:latin typeface="Calibri"/>
              <a:ea typeface="Calibri"/>
              <a:cs typeface="Calibri"/>
              <a:sym typeface="Calibri"/>
            </a:endParaRPr>
          </a:p>
          <a:p>
            <a:pPr indent="317500" lvl="0" marL="596900" marR="25400" rtl="0" algn="l">
              <a:lnSpc>
                <a:spcPct val="150000"/>
              </a:lnSpc>
              <a:spcBef>
                <a:spcPts val="500"/>
              </a:spcBef>
              <a:spcAft>
                <a:spcPts val="0"/>
              </a:spcAft>
              <a:buNone/>
            </a:pPr>
            <a:r>
              <a:rPr lang="el" sz="1500">
                <a:solidFill>
                  <a:srgbClr val="0645AD"/>
                </a:solidFill>
                <a:highlight>
                  <a:srgbClr val="F9F9F9"/>
                </a:highlight>
                <a:uFill>
                  <a:noFill/>
                </a:uFill>
                <a:latin typeface="Calibri"/>
                <a:ea typeface="Calibri"/>
                <a:cs typeface="Calibri"/>
                <a:sym typeface="Calibri"/>
                <a:hlinkClick r:id="rId4">
                  <a:extLst>
                    <a:ext uri="{A12FA001-AC4F-418D-AE19-62706E023703}">
                      <ahyp:hlinkClr val="tx"/>
                    </a:ext>
                  </a:extLst>
                </a:hlinkClick>
              </a:rPr>
              <a:t>20 Μαΐου</a:t>
            </a:r>
            <a:r>
              <a:rPr lang="el" sz="1500">
                <a:highlight>
                  <a:srgbClr val="F9F9F9"/>
                </a:highlight>
                <a:latin typeface="Calibri"/>
                <a:ea typeface="Calibri"/>
                <a:cs typeface="Calibri"/>
                <a:sym typeface="Calibri"/>
              </a:rPr>
              <a:t> </a:t>
            </a:r>
            <a:r>
              <a:rPr lang="el" sz="1500">
                <a:solidFill>
                  <a:srgbClr val="0645AD"/>
                </a:solidFill>
                <a:highlight>
                  <a:srgbClr val="F9F9F9"/>
                </a:highlight>
                <a:uFill>
                  <a:noFill/>
                </a:uFill>
                <a:latin typeface="Calibri"/>
                <a:ea typeface="Calibri"/>
                <a:cs typeface="Calibri"/>
                <a:sym typeface="Calibri"/>
                <a:hlinkClick r:id="rId5">
                  <a:extLst>
                    <a:ext uri="{A12FA001-AC4F-418D-AE19-62706E023703}">
                      <ahyp:hlinkClr val="tx"/>
                    </a:ext>
                  </a:extLst>
                </a:hlinkClick>
              </a:rPr>
              <a:t>1769</a:t>
            </a:r>
            <a:endParaRPr sz="1500">
              <a:solidFill>
                <a:srgbClr val="0645AD"/>
              </a:solidFill>
              <a:highlight>
                <a:srgbClr val="F9F9F9"/>
              </a:highlight>
              <a:latin typeface="Calibri"/>
              <a:ea typeface="Calibri"/>
              <a:cs typeface="Calibri"/>
              <a:sym typeface="Calibri"/>
            </a:endParaRPr>
          </a:p>
          <a:p>
            <a:pPr indent="0" lvl="0" marL="914400" marR="25400" rtl="0" algn="l">
              <a:lnSpc>
                <a:spcPct val="150000"/>
              </a:lnSpc>
              <a:spcBef>
                <a:spcPts val="500"/>
              </a:spcBef>
              <a:spcAft>
                <a:spcPts val="0"/>
              </a:spcAft>
              <a:buNone/>
            </a:pPr>
            <a:r>
              <a:rPr lang="el" sz="1500">
                <a:solidFill>
                  <a:srgbClr val="0645AD"/>
                </a:solidFill>
                <a:highlight>
                  <a:srgbClr val="F9F9F9"/>
                </a:highlight>
                <a:uFill>
                  <a:noFill/>
                </a:uFill>
                <a:latin typeface="Calibri"/>
                <a:ea typeface="Calibri"/>
                <a:cs typeface="Calibri"/>
                <a:sym typeface="Calibri"/>
                <a:hlinkClick r:id="rId6">
                  <a:extLst>
                    <a:ext uri="{A12FA001-AC4F-418D-AE19-62706E023703}">
                      <ahyp:hlinkClr val="tx"/>
                    </a:ext>
                  </a:extLst>
                </a:hlinkClick>
              </a:rPr>
              <a:t>Ύδρα</a:t>
            </a:r>
            <a:r>
              <a:rPr lang="el" sz="1500">
                <a:highlight>
                  <a:srgbClr val="F9F9F9"/>
                </a:highlight>
                <a:latin typeface="Calibri"/>
                <a:ea typeface="Calibri"/>
                <a:cs typeface="Calibri"/>
                <a:sym typeface="Calibri"/>
              </a:rPr>
              <a:t>, </a:t>
            </a:r>
            <a:r>
              <a:rPr lang="el" sz="1500">
                <a:solidFill>
                  <a:srgbClr val="0645AD"/>
                </a:solidFill>
                <a:highlight>
                  <a:srgbClr val="F9F9F9"/>
                </a:highlight>
                <a:uFill>
                  <a:noFill/>
                </a:uFill>
                <a:latin typeface="Calibri"/>
                <a:ea typeface="Calibri"/>
                <a:cs typeface="Calibri"/>
                <a:sym typeface="Calibri"/>
                <a:hlinkClick r:id="rId7">
                  <a:extLst>
                    <a:ext uri="{A12FA001-AC4F-418D-AE19-62706E023703}">
                      <ahyp:hlinkClr val="tx"/>
                    </a:ext>
                  </a:extLst>
                </a:hlinkClick>
              </a:rPr>
              <a:t>Αιγαίο Πέλαγος</a:t>
            </a:r>
            <a:r>
              <a:rPr lang="el" sz="1500">
                <a:highlight>
                  <a:srgbClr val="F9F9F9"/>
                </a:highlight>
                <a:latin typeface="Calibri"/>
                <a:ea typeface="Calibri"/>
                <a:cs typeface="Calibri"/>
                <a:sym typeface="Calibri"/>
              </a:rPr>
              <a:t>,                 </a:t>
            </a:r>
            <a:r>
              <a:rPr lang="el" sz="1500">
                <a:solidFill>
                  <a:srgbClr val="0645AD"/>
                </a:solidFill>
                <a:highlight>
                  <a:srgbClr val="F9F9F9"/>
                </a:highlight>
                <a:uFill>
                  <a:noFill/>
                </a:uFill>
                <a:latin typeface="Calibri"/>
                <a:ea typeface="Calibri"/>
                <a:cs typeface="Calibri"/>
                <a:sym typeface="Calibri"/>
                <a:hlinkClick r:id="rId8">
                  <a:extLst>
                    <a:ext uri="{A12FA001-AC4F-418D-AE19-62706E023703}">
                      <ahyp:hlinkClr val="tx"/>
                    </a:ext>
                  </a:extLst>
                </a:hlinkClick>
              </a:rPr>
              <a:t>Οθωμανική Αυτοκρατορία</a:t>
            </a:r>
            <a:endParaRPr b="1" sz="1500">
              <a:highlight>
                <a:srgbClr val="F9F9F9"/>
              </a:highlight>
              <a:latin typeface="Calibri"/>
              <a:ea typeface="Calibri"/>
              <a:cs typeface="Calibri"/>
              <a:sym typeface="Calibri"/>
            </a:endParaRPr>
          </a:p>
          <a:p>
            <a:pPr indent="0" lvl="0" marL="0" marR="25400" rtl="0" algn="l">
              <a:lnSpc>
                <a:spcPct val="150000"/>
              </a:lnSpc>
              <a:spcBef>
                <a:spcPts val="500"/>
              </a:spcBef>
              <a:spcAft>
                <a:spcPts val="0"/>
              </a:spcAft>
              <a:buNone/>
            </a:pPr>
            <a:r>
              <a:rPr lang="el" sz="1500">
                <a:solidFill>
                  <a:srgbClr val="0645AD"/>
                </a:solidFill>
                <a:highlight>
                  <a:srgbClr val="F9F9F9"/>
                </a:highlight>
                <a:latin typeface="Calibri"/>
                <a:ea typeface="Calibri"/>
                <a:cs typeface="Calibri"/>
                <a:sym typeface="Calibri"/>
              </a:rPr>
              <a:t>    </a:t>
            </a:r>
            <a:r>
              <a:rPr b="1" lang="el" sz="1500">
                <a:highlight>
                  <a:srgbClr val="F9F9F9"/>
                </a:highlight>
                <a:latin typeface="Calibri"/>
                <a:ea typeface="Calibri"/>
                <a:cs typeface="Calibri"/>
                <a:sym typeface="Calibri"/>
              </a:rPr>
              <a:t>Θάνατος:  </a:t>
            </a:r>
            <a:r>
              <a:rPr lang="el" sz="1500">
                <a:highlight>
                  <a:srgbClr val="F9F9F9"/>
                </a:highlight>
                <a:latin typeface="Calibri"/>
                <a:ea typeface="Calibri"/>
                <a:cs typeface="Calibri"/>
                <a:sym typeface="Calibri"/>
              </a:rPr>
              <a:t>11 Ιουνίου 1835 (66 ετών)</a:t>
            </a:r>
            <a:endParaRPr sz="1500">
              <a:highlight>
                <a:srgbClr val="F9F9F9"/>
              </a:highlight>
              <a:latin typeface="Calibri"/>
              <a:ea typeface="Calibri"/>
              <a:cs typeface="Calibri"/>
              <a:sym typeface="Calibri"/>
            </a:endParaRPr>
          </a:p>
          <a:p>
            <a:pPr indent="317500" lvl="0" marL="596900" marR="25400" rtl="0" algn="l">
              <a:lnSpc>
                <a:spcPct val="150000"/>
              </a:lnSpc>
              <a:spcBef>
                <a:spcPts val="500"/>
              </a:spcBef>
              <a:spcAft>
                <a:spcPts val="0"/>
              </a:spcAft>
              <a:buNone/>
            </a:pPr>
            <a:r>
              <a:rPr lang="el" sz="1500">
                <a:solidFill>
                  <a:srgbClr val="0645AD"/>
                </a:solidFill>
                <a:highlight>
                  <a:srgbClr val="F9F9F9"/>
                </a:highlight>
                <a:uFill>
                  <a:noFill/>
                </a:uFill>
                <a:latin typeface="Calibri"/>
                <a:ea typeface="Calibri"/>
                <a:cs typeface="Calibri"/>
                <a:sym typeface="Calibri"/>
                <a:hlinkClick r:id="rId9">
                  <a:extLst>
                    <a:ext uri="{A12FA001-AC4F-418D-AE19-62706E023703}">
                      <ahyp:hlinkClr val="tx"/>
                    </a:ext>
                  </a:extLst>
                </a:hlinkClick>
              </a:rPr>
              <a:t>Πειραιάς</a:t>
            </a:r>
            <a:r>
              <a:rPr lang="el" sz="1500">
                <a:highlight>
                  <a:srgbClr val="F9F9F9"/>
                </a:highlight>
                <a:latin typeface="Calibri"/>
                <a:ea typeface="Calibri"/>
                <a:cs typeface="Calibri"/>
                <a:sym typeface="Calibri"/>
              </a:rPr>
              <a:t>, </a:t>
            </a:r>
            <a:r>
              <a:rPr lang="el" sz="1500">
                <a:solidFill>
                  <a:srgbClr val="0645AD"/>
                </a:solidFill>
                <a:highlight>
                  <a:srgbClr val="F9F9F9"/>
                </a:highlight>
                <a:uFill>
                  <a:noFill/>
                </a:uFill>
                <a:latin typeface="Calibri"/>
                <a:ea typeface="Calibri"/>
                <a:cs typeface="Calibri"/>
                <a:sym typeface="Calibri"/>
                <a:hlinkClick r:id="rId10">
                  <a:extLst>
                    <a:ext uri="{A12FA001-AC4F-418D-AE19-62706E023703}">
                      <ahyp:hlinkClr val="tx"/>
                    </a:ext>
                  </a:extLst>
                </a:hlinkClick>
              </a:rPr>
              <a:t>Αττική</a:t>
            </a:r>
            <a:r>
              <a:rPr lang="el" sz="1500">
                <a:highlight>
                  <a:srgbClr val="F9F9F9"/>
                </a:highlight>
                <a:latin typeface="Calibri"/>
                <a:ea typeface="Calibri"/>
                <a:cs typeface="Calibri"/>
                <a:sym typeface="Calibri"/>
              </a:rPr>
              <a:t>, </a:t>
            </a:r>
            <a:r>
              <a:rPr lang="el" sz="1500">
                <a:solidFill>
                  <a:srgbClr val="0645AD"/>
                </a:solidFill>
                <a:highlight>
                  <a:srgbClr val="F9F9F9"/>
                </a:highlight>
                <a:uFill>
                  <a:noFill/>
                </a:uFill>
                <a:latin typeface="Calibri"/>
                <a:ea typeface="Calibri"/>
                <a:cs typeface="Calibri"/>
                <a:sym typeface="Calibri"/>
                <a:hlinkClick r:id="rId11">
                  <a:extLst>
                    <a:ext uri="{A12FA001-AC4F-418D-AE19-62706E023703}">
                      <ahyp:hlinkClr val="tx"/>
                    </a:ext>
                  </a:extLst>
                </a:hlinkClick>
              </a:rPr>
              <a:t>Ελλάδα</a:t>
            </a:r>
            <a:endParaRPr b="1" sz="1500">
              <a:highlight>
                <a:srgbClr val="F9F9F9"/>
              </a:highlight>
              <a:latin typeface="Calibri"/>
              <a:ea typeface="Calibri"/>
              <a:cs typeface="Calibri"/>
              <a:sym typeface="Calibri"/>
            </a:endParaRPr>
          </a:p>
          <a:p>
            <a:pPr indent="0" lvl="0" marL="0" marR="25400" rtl="0" algn="l">
              <a:lnSpc>
                <a:spcPct val="150000"/>
              </a:lnSpc>
              <a:spcBef>
                <a:spcPts val="500"/>
              </a:spcBef>
              <a:spcAft>
                <a:spcPts val="0"/>
              </a:spcAft>
              <a:buNone/>
            </a:pPr>
            <a:r>
              <a:rPr b="1" lang="el" sz="1500">
                <a:highlight>
                  <a:srgbClr val="F9F9F9"/>
                </a:highlight>
                <a:latin typeface="Calibri"/>
                <a:ea typeface="Calibri"/>
                <a:cs typeface="Calibri"/>
                <a:sym typeface="Calibri"/>
              </a:rPr>
              <a:t>     </a:t>
            </a:r>
            <a:r>
              <a:rPr b="1" lang="el" sz="1500">
                <a:highlight>
                  <a:srgbClr val="F9F9F9"/>
                </a:highlight>
                <a:latin typeface="Calibri"/>
                <a:ea typeface="Calibri"/>
                <a:cs typeface="Calibri"/>
                <a:sym typeface="Calibri"/>
              </a:rPr>
              <a:t>Χώρα: 	</a:t>
            </a:r>
            <a:r>
              <a:rPr lang="el" sz="1500">
                <a:solidFill>
                  <a:srgbClr val="0645AD"/>
                </a:solidFill>
                <a:highlight>
                  <a:srgbClr val="F9F9F9"/>
                </a:highlight>
                <a:uFill>
                  <a:noFill/>
                </a:uFill>
                <a:latin typeface="Calibri"/>
                <a:ea typeface="Calibri"/>
                <a:cs typeface="Calibri"/>
                <a:sym typeface="Calibri"/>
                <a:hlinkClick r:id="rId12">
                  <a:extLst>
                    <a:ext uri="{A12FA001-AC4F-418D-AE19-62706E023703}">
                      <ahyp:hlinkClr val="tx"/>
                    </a:ext>
                  </a:extLst>
                </a:hlinkClick>
              </a:rPr>
              <a:t>Ελλάδα</a:t>
            </a:r>
            <a:endParaRPr b="1" sz="1500">
              <a:highlight>
                <a:srgbClr val="F9F9F9"/>
              </a:highlight>
              <a:latin typeface="Calibri"/>
              <a:ea typeface="Calibri"/>
              <a:cs typeface="Calibri"/>
              <a:sym typeface="Calibri"/>
            </a:endParaRPr>
          </a:p>
          <a:p>
            <a:pPr indent="0" lvl="0" marL="139700" marR="25400" rtl="0" algn="l">
              <a:lnSpc>
                <a:spcPct val="150000"/>
              </a:lnSpc>
              <a:spcBef>
                <a:spcPts val="500"/>
              </a:spcBef>
              <a:spcAft>
                <a:spcPts val="0"/>
              </a:spcAft>
              <a:buNone/>
            </a:pPr>
            <a:r>
              <a:rPr lang="el" sz="1500">
                <a:highlight>
                  <a:srgbClr val="F9F9F9"/>
                </a:highlight>
                <a:latin typeface="Calibri"/>
                <a:ea typeface="Calibri"/>
                <a:cs typeface="Calibri"/>
                <a:sym typeface="Calibri"/>
              </a:rPr>
              <a:t> </a:t>
            </a:r>
            <a:r>
              <a:rPr b="1" lang="el" sz="1500">
                <a:highlight>
                  <a:srgbClr val="F9F9F9"/>
                </a:highlight>
                <a:latin typeface="Calibri"/>
                <a:ea typeface="Calibri"/>
                <a:cs typeface="Calibri"/>
                <a:sym typeface="Calibri"/>
              </a:rPr>
              <a:t>Βαθμός: 	</a:t>
            </a:r>
            <a:r>
              <a:rPr lang="el" sz="1500">
                <a:highlight>
                  <a:srgbClr val="F9F9F9"/>
                </a:highlight>
                <a:latin typeface="Calibri"/>
                <a:ea typeface="Calibri"/>
                <a:cs typeface="Calibri"/>
                <a:sym typeface="Calibri"/>
              </a:rPr>
              <a:t>Ναύαρχος</a:t>
            </a:r>
            <a:endParaRPr sz="1500">
              <a:highlight>
                <a:srgbClr val="F9F9F9"/>
              </a:highlight>
              <a:latin typeface="Calibri"/>
              <a:ea typeface="Calibri"/>
              <a:cs typeface="Calibri"/>
              <a:sym typeface="Calibri"/>
            </a:endParaRPr>
          </a:p>
          <a:p>
            <a:pPr indent="0" lvl="0" marL="0" marR="25400" rtl="0" algn="l">
              <a:lnSpc>
                <a:spcPct val="150000"/>
              </a:lnSpc>
              <a:spcBef>
                <a:spcPts val="500"/>
              </a:spcBef>
              <a:spcAft>
                <a:spcPts val="500"/>
              </a:spcAft>
              <a:buNone/>
            </a:pPr>
            <a:r>
              <a:rPr b="1" lang="el" sz="1500">
                <a:highlight>
                  <a:srgbClr val="F9F9F9"/>
                </a:highlight>
                <a:latin typeface="Calibri"/>
                <a:ea typeface="Calibri"/>
                <a:cs typeface="Calibri"/>
                <a:sym typeface="Calibri"/>
              </a:rPr>
              <a:t>     </a:t>
            </a:r>
            <a:endParaRPr sz="1500">
              <a:latin typeface="Calibri"/>
              <a:ea typeface="Calibri"/>
              <a:cs typeface="Calibri"/>
              <a:sym typeface="Calibri"/>
            </a:endParaRPr>
          </a:p>
        </p:txBody>
      </p:sp>
      <p:sp>
        <p:nvSpPr>
          <p:cNvPr id="138" name="Google Shape;138;p14"/>
          <p:cNvSpPr txBox="1"/>
          <p:nvPr/>
        </p:nvSpPr>
        <p:spPr>
          <a:xfrm>
            <a:off x="4544275" y="315800"/>
            <a:ext cx="4221900" cy="3314400"/>
          </a:xfrm>
          <a:prstGeom prst="rect">
            <a:avLst/>
          </a:prstGeom>
          <a:noFill/>
          <a:ln>
            <a:noFill/>
          </a:ln>
        </p:spPr>
        <p:txBody>
          <a:bodyPr anchorCtr="0" anchor="t" bIns="91425" lIns="91425" spcFirstLastPara="1" rIns="91425" wrap="square" tIns="91425">
            <a:spAutoFit/>
          </a:bodyPr>
          <a:lstStyle/>
          <a:p>
            <a:pPr indent="0" lvl="0" marL="0" marR="25400" rtl="0" algn="l">
              <a:lnSpc>
                <a:spcPct val="150000"/>
              </a:lnSpc>
              <a:spcBef>
                <a:spcPts val="500"/>
              </a:spcBef>
              <a:spcAft>
                <a:spcPts val="0"/>
              </a:spcAft>
              <a:buNone/>
            </a:pPr>
            <a:r>
              <a:rPr b="1" lang="el" sz="1500">
                <a:highlight>
                  <a:srgbClr val="F9F9F9"/>
                </a:highlight>
                <a:latin typeface="Calibri"/>
                <a:ea typeface="Calibri"/>
                <a:cs typeface="Calibri"/>
                <a:sym typeface="Calibri"/>
              </a:rPr>
              <a:t>Μάχες/πόλεμοι</a:t>
            </a:r>
            <a:endParaRPr b="1" sz="1500">
              <a:highlight>
                <a:srgbClr val="F9F9F9"/>
              </a:highlight>
              <a:latin typeface="Calibri"/>
              <a:ea typeface="Calibri"/>
              <a:cs typeface="Calibri"/>
              <a:sym typeface="Calibri"/>
            </a:endParaRPr>
          </a:p>
          <a:p>
            <a:pPr indent="-323850" lvl="0" marL="457200" marR="25400" rtl="0" algn="l">
              <a:lnSpc>
                <a:spcPct val="150000"/>
              </a:lnSpc>
              <a:spcBef>
                <a:spcPts val="50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3">
                  <a:extLst>
                    <a:ext uri="{A12FA001-AC4F-418D-AE19-62706E023703}">
                      <ahyp:hlinkClr val="tx"/>
                    </a:ext>
                  </a:extLst>
                </a:hlinkClick>
              </a:rPr>
              <a:t>Επανάσταση του 1821</a:t>
            </a:r>
            <a:r>
              <a:rPr lang="el" sz="1500">
                <a:highlight>
                  <a:srgbClr val="F9F9F9"/>
                </a:highlight>
                <a:latin typeface="Calibri"/>
                <a:ea typeface="Calibri"/>
                <a:cs typeface="Calibri"/>
                <a:sym typeface="Calibri"/>
              </a:rPr>
              <a:t>:</a:t>
            </a:r>
            <a:endParaRPr sz="1500">
              <a:highlight>
                <a:srgbClr val="F9F9F9"/>
              </a:highlight>
              <a:latin typeface="Calibri"/>
              <a:ea typeface="Calibri"/>
              <a:cs typeface="Calibri"/>
              <a:sym typeface="Calibri"/>
            </a:endParaRPr>
          </a:p>
          <a:p>
            <a:pPr indent="-323850" lvl="0" marL="457200" marR="25400" rtl="0" algn="l">
              <a:lnSpc>
                <a:spcPct val="150000"/>
              </a:lnSpc>
              <a:spcBef>
                <a:spcPts val="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4">
                  <a:extLst>
                    <a:ext uri="{A12FA001-AC4F-418D-AE19-62706E023703}">
                      <ahyp:hlinkClr val="tx"/>
                    </a:ext>
                  </a:extLst>
                </a:hlinkClick>
              </a:rPr>
              <a:t>Ναυμαχία της Πάτρας</a:t>
            </a:r>
            <a:endParaRPr sz="1500">
              <a:solidFill>
                <a:srgbClr val="0645AD"/>
              </a:solidFill>
              <a:highlight>
                <a:srgbClr val="F9F9F9"/>
              </a:highlight>
              <a:latin typeface="Calibri"/>
              <a:ea typeface="Calibri"/>
              <a:cs typeface="Calibri"/>
              <a:sym typeface="Calibri"/>
            </a:endParaRPr>
          </a:p>
          <a:p>
            <a:pPr indent="-323850" lvl="0" marL="457200" marR="25400" rtl="0" algn="l">
              <a:lnSpc>
                <a:spcPct val="150000"/>
              </a:lnSpc>
              <a:spcBef>
                <a:spcPts val="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5">
                  <a:extLst>
                    <a:ext uri="{A12FA001-AC4F-418D-AE19-62706E023703}">
                      <ahyp:hlinkClr val="tx"/>
                    </a:ext>
                  </a:extLst>
                </a:hlinkClick>
              </a:rPr>
              <a:t>Ναυμαχία των Σπετσών</a:t>
            </a:r>
            <a:endParaRPr sz="1500">
              <a:solidFill>
                <a:srgbClr val="0645AD"/>
              </a:solidFill>
              <a:highlight>
                <a:srgbClr val="F9F9F9"/>
              </a:highlight>
              <a:latin typeface="Calibri"/>
              <a:ea typeface="Calibri"/>
              <a:cs typeface="Calibri"/>
              <a:sym typeface="Calibri"/>
            </a:endParaRPr>
          </a:p>
          <a:p>
            <a:pPr indent="-323850" lvl="0" marL="457200" marR="25400" rtl="0" algn="l">
              <a:lnSpc>
                <a:spcPct val="150000"/>
              </a:lnSpc>
              <a:spcBef>
                <a:spcPts val="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6">
                  <a:extLst>
                    <a:ext uri="{A12FA001-AC4F-418D-AE19-62706E023703}">
                      <ahyp:hlinkClr val="tx"/>
                    </a:ext>
                  </a:extLst>
                </a:hlinkClick>
              </a:rPr>
              <a:t>Ναυμαχία της Σάμου</a:t>
            </a:r>
            <a:endParaRPr sz="1500">
              <a:solidFill>
                <a:srgbClr val="0645AD"/>
              </a:solidFill>
              <a:highlight>
                <a:srgbClr val="F9F9F9"/>
              </a:highlight>
              <a:latin typeface="Calibri"/>
              <a:ea typeface="Calibri"/>
              <a:cs typeface="Calibri"/>
              <a:sym typeface="Calibri"/>
            </a:endParaRPr>
          </a:p>
          <a:p>
            <a:pPr indent="-323850" lvl="0" marL="457200" marR="25400" rtl="0" algn="l">
              <a:lnSpc>
                <a:spcPct val="150000"/>
              </a:lnSpc>
              <a:spcBef>
                <a:spcPts val="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7">
                  <a:extLst>
                    <a:ext uri="{A12FA001-AC4F-418D-AE19-62706E023703}">
                      <ahyp:hlinkClr val="tx"/>
                    </a:ext>
                  </a:extLst>
                </a:hlinkClick>
              </a:rPr>
              <a:t>Ναυμαχία του Γέροντα</a:t>
            </a:r>
            <a:endParaRPr sz="1500">
              <a:solidFill>
                <a:srgbClr val="0645AD"/>
              </a:solidFill>
              <a:highlight>
                <a:srgbClr val="F9F9F9"/>
              </a:highlight>
              <a:latin typeface="Calibri"/>
              <a:ea typeface="Calibri"/>
              <a:cs typeface="Calibri"/>
              <a:sym typeface="Calibri"/>
            </a:endParaRPr>
          </a:p>
          <a:p>
            <a:pPr indent="-323850" lvl="0" marL="457200" marR="25400" rtl="0" algn="l">
              <a:lnSpc>
                <a:spcPct val="150000"/>
              </a:lnSpc>
              <a:spcBef>
                <a:spcPts val="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8">
                  <a:extLst>
                    <a:ext uri="{A12FA001-AC4F-418D-AE19-62706E023703}">
                      <ahyp:hlinkClr val="tx"/>
                    </a:ext>
                  </a:extLst>
                </a:hlinkClick>
              </a:rPr>
              <a:t>Ναυμαχία της Μεθώνης</a:t>
            </a:r>
            <a:endParaRPr sz="1500">
              <a:solidFill>
                <a:srgbClr val="0645AD"/>
              </a:solidFill>
              <a:highlight>
                <a:srgbClr val="F9F9F9"/>
              </a:highlight>
              <a:latin typeface="Calibri"/>
              <a:ea typeface="Calibri"/>
              <a:cs typeface="Calibri"/>
              <a:sym typeface="Calibri"/>
            </a:endParaRPr>
          </a:p>
          <a:p>
            <a:pPr indent="-323850" lvl="0" marL="457200" marR="25400" rtl="0" algn="l">
              <a:lnSpc>
                <a:spcPct val="150000"/>
              </a:lnSpc>
              <a:spcBef>
                <a:spcPts val="0"/>
              </a:spcBef>
              <a:spcAft>
                <a:spcPts val="0"/>
              </a:spcAft>
              <a:buSzPts val="1500"/>
              <a:buFont typeface="Calibri"/>
              <a:buAutoNum type="arabicPeriod"/>
            </a:pPr>
            <a:r>
              <a:rPr lang="el" sz="1500">
                <a:solidFill>
                  <a:srgbClr val="0645AD"/>
                </a:solidFill>
                <a:highlight>
                  <a:srgbClr val="F9F9F9"/>
                </a:highlight>
                <a:uFill>
                  <a:noFill/>
                </a:uFill>
                <a:latin typeface="Calibri"/>
                <a:ea typeface="Calibri"/>
                <a:cs typeface="Calibri"/>
                <a:sym typeface="Calibri"/>
                <a:hlinkClick r:id="rId19">
                  <a:extLst>
                    <a:ext uri="{A12FA001-AC4F-418D-AE19-62706E023703}">
                      <ahyp:hlinkClr val="tx"/>
                    </a:ext>
                  </a:extLst>
                </a:hlinkClick>
              </a:rPr>
              <a:t>Ναυμαχία του κάβο Μπαμπά</a:t>
            </a:r>
            <a:endParaRPr sz="1500">
              <a:solidFill>
                <a:srgbClr val="0645AD"/>
              </a:solidFill>
              <a:highlight>
                <a:srgbClr val="F9F9F9"/>
              </a:highlight>
              <a:latin typeface="Calibri"/>
              <a:ea typeface="Calibri"/>
              <a:cs typeface="Calibri"/>
              <a:sym typeface="Calibri"/>
            </a:endParaRPr>
          </a:p>
          <a:p>
            <a:pPr indent="0" lvl="0" marL="0" rtl="0" algn="l">
              <a:spcBef>
                <a:spcPts val="500"/>
              </a:spcBef>
              <a:spcAft>
                <a:spcPts val="0"/>
              </a:spcAft>
              <a:buNone/>
            </a:pPr>
            <a:r>
              <a:t/>
            </a:r>
            <a:endParaRPr sz="1500">
              <a:latin typeface="Calibri"/>
              <a:ea typeface="Calibri"/>
              <a:cs typeface="Calibri"/>
              <a:sym typeface="Calibri"/>
            </a:endParaRPr>
          </a:p>
        </p:txBody>
      </p:sp>
      <p:sp>
        <p:nvSpPr>
          <p:cNvPr id="139" name="Google Shape;139;p14"/>
          <p:cNvSpPr txBox="1"/>
          <p:nvPr/>
        </p:nvSpPr>
        <p:spPr>
          <a:xfrm>
            <a:off x="4790225" y="3943025"/>
            <a:ext cx="10872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l" sz="1500">
                <a:latin typeface="Calibri"/>
                <a:ea typeface="Calibri"/>
                <a:cs typeface="Calibri"/>
                <a:sym typeface="Calibri"/>
              </a:rPr>
              <a:t>Υπογραφή:	</a:t>
            </a:r>
            <a:endParaRPr sz="1500">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5"/>
          <p:cNvSpPr txBox="1"/>
          <p:nvPr>
            <p:ph type="title"/>
          </p:nvPr>
        </p:nvSpPr>
        <p:spPr>
          <a:xfrm>
            <a:off x="636100" y="1497500"/>
            <a:ext cx="6630000" cy="2531100"/>
          </a:xfrm>
          <a:prstGeom prst="rect">
            <a:avLst/>
          </a:prstGeom>
        </p:spPr>
        <p:txBody>
          <a:bodyPr anchorCtr="0" anchor="ctr" bIns="91425" lIns="91425" spcFirstLastPara="1" rIns="91425" wrap="square" tIns="91425">
            <a:normAutofit/>
          </a:bodyPr>
          <a:lstStyle/>
          <a:p>
            <a:pPr indent="-431800" lvl="0" marL="457200" rtl="0" algn="l">
              <a:spcBef>
                <a:spcPts val="0"/>
              </a:spcBef>
              <a:spcAft>
                <a:spcPts val="0"/>
              </a:spcAft>
              <a:buSzPts val="3200"/>
              <a:buChar char="●"/>
            </a:pPr>
            <a:r>
              <a:rPr lang="el"/>
              <a:t>Τα π</a:t>
            </a:r>
            <a:r>
              <a:rPr lang="el"/>
              <a:t>αιδικά του χρόνια</a:t>
            </a:r>
            <a:endParaRPr/>
          </a:p>
          <a:p>
            <a:pPr indent="-431800" lvl="0" marL="457200" rtl="0" algn="l">
              <a:spcBef>
                <a:spcPts val="0"/>
              </a:spcBef>
              <a:spcAft>
                <a:spcPts val="0"/>
              </a:spcAft>
              <a:buSzPts val="3200"/>
              <a:buChar char="●"/>
            </a:pPr>
            <a:r>
              <a:rPr lang="el"/>
              <a:t>Το πάθος για την θάλασσα </a:t>
            </a:r>
            <a:endParaRPr/>
          </a:p>
          <a:p>
            <a:pPr indent="-431800" lvl="0" marL="457200" rtl="0" algn="l">
              <a:spcBef>
                <a:spcPts val="0"/>
              </a:spcBef>
              <a:spcAft>
                <a:spcPts val="0"/>
              </a:spcAft>
              <a:buSzPts val="3200"/>
              <a:buChar char="●"/>
            </a:pPr>
            <a:r>
              <a:rPr lang="el"/>
              <a:t>Η προσωπική του επανάσταση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6"/>
          <p:cNvSpPr txBox="1"/>
          <p:nvPr>
            <p:ph idx="1" type="body"/>
          </p:nvPr>
        </p:nvSpPr>
        <p:spPr>
          <a:xfrm>
            <a:off x="348000" y="267900"/>
            <a:ext cx="4224000" cy="4607700"/>
          </a:xfrm>
          <a:prstGeom prst="rect">
            <a:avLst/>
          </a:prstGeom>
          <a:ln>
            <a:noFill/>
          </a:ln>
        </p:spPr>
        <p:txBody>
          <a:bodyPr anchorCtr="0" anchor="t" bIns="91425" lIns="91425" spcFirstLastPara="1" rIns="91425" wrap="square" tIns="91425">
            <a:noAutofit/>
          </a:bodyPr>
          <a:lstStyle/>
          <a:p>
            <a:pPr indent="0" lvl="0" marL="0" rtl="0" algn="l">
              <a:spcBef>
                <a:spcPts val="0"/>
              </a:spcBef>
              <a:spcAft>
                <a:spcPts val="0"/>
              </a:spcAft>
              <a:buNone/>
            </a:pPr>
            <a:r>
              <a:rPr lang="el" sz="1700">
                <a:solidFill>
                  <a:srgbClr val="000000"/>
                </a:solidFill>
              </a:rPr>
              <a:t>Το 1769 γεννιέται ο Ανδρέας Βώκος, ο οποίος θα μείνει γνωστός στην ελληνική Ιστορία, με το όνομα Ανδρέας Μιαούλης.</a:t>
            </a:r>
            <a:endParaRPr sz="1700">
              <a:solidFill>
                <a:srgbClr val="000000"/>
              </a:solidFill>
            </a:endParaRPr>
          </a:p>
          <a:p>
            <a:pPr indent="0" lvl="0" marL="0" rtl="0" algn="l">
              <a:spcBef>
                <a:spcPts val="1200"/>
              </a:spcBef>
              <a:spcAft>
                <a:spcPts val="0"/>
              </a:spcAft>
              <a:buNone/>
            </a:pPr>
            <a:r>
              <a:rPr lang="el" sz="1700">
                <a:solidFill>
                  <a:srgbClr val="000000"/>
                </a:solidFill>
              </a:rPr>
              <a:t>Τόπος καταγωγής του ήταν η Εύβοια, την οποία όμως η οικογένειά του και ο ίδιος </a:t>
            </a:r>
            <a:r>
              <a:rPr lang="el" sz="1700">
                <a:solidFill>
                  <a:srgbClr val="000000"/>
                </a:solidFill>
              </a:rPr>
              <a:t>αναγκάστηκαν</a:t>
            </a:r>
            <a:r>
              <a:rPr lang="el" sz="1700">
                <a:solidFill>
                  <a:srgbClr val="000000"/>
                </a:solidFill>
              </a:rPr>
              <a:t> να εγκαταλείψουν. Νέα τους πατρίδα έγινε η Ύδρα, με την οποία συνέδεσαν τη μετέπειτα ζωή τους.</a:t>
            </a:r>
            <a:endParaRPr sz="1700">
              <a:solidFill>
                <a:srgbClr val="000000"/>
              </a:solidFill>
            </a:endParaRPr>
          </a:p>
          <a:p>
            <a:pPr indent="0" lvl="0" marL="0" rtl="0" algn="l">
              <a:spcBef>
                <a:spcPts val="1200"/>
              </a:spcBef>
              <a:spcAft>
                <a:spcPts val="0"/>
              </a:spcAft>
              <a:buNone/>
            </a:pPr>
            <a:r>
              <a:rPr lang="el" sz="1700">
                <a:solidFill>
                  <a:srgbClr val="000000"/>
                </a:solidFill>
              </a:rPr>
              <a:t>Το όνειρο που είχε από μικρό παιδί ο Ανδρέας Μιαούλης ήταν να έρθει η ημέρα που θα γινόταν καπετάνιος ενός πλοίου.</a:t>
            </a:r>
            <a:endParaRPr sz="1700">
              <a:solidFill>
                <a:srgbClr val="000000"/>
              </a:solidFill>
            </a:endParaRPr>
          </a:p>
          <a:p>
            <a:pPr indent="0" lvl="0" marL="0" rtl="0" algn="l">
              <a:spcBef>
                <a:spcPts val="1200"/>
              </a:spcBef>
              <a:spcAft>
                <a:spcPts val="1200"/>
              </a:spcAft>
              <a:buNone/>
            </a:pPr>
            <a:r>
              <a:t/>
            </a:r>
            <a:endParaRPr sz="1700">
              <a:solidFill>
                <a:srgbClr val="000000"/>
              </a:solidFill>
            </a:endParaRPr>
          </a:p>
        </p:txBody>
      </p:sp>
      <p:sp>
        <p:nvSpPr>
          <p:cNvPr id="150" name="Google Shape;150;p16"/>
          <p:cNvSpPr txBox="1"/>
          <p:nvPr>
            <p:ph idx="2" type="body"/>
          </p:nvPr>
        </p:nvSpPr>
        <p:spPr>
          <a:xfrm>
            <a:off x="4572000" y="267900"/>
            <a:ext cx="4224000" cy="1609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sz="1700">
                <a:solidFill>
                  <a:srgbClr val="000000"/>
                </a:solidFill>
              </a:rPr>
              <a:t>Καθώς πλησίαζε προς την εφηβεία, η ανυπομονησία του ολοένα και μεγάλωνε, φέρνοντας έτσι οικογενειακές προστριβές.</a:t>
            </a:r>
            <a:endParaRPr sz="1700">
              <a:solidFill>
                <a:srgbClr val="000000"/>
              </a:solidFill>
            </a:endParaRPr>
          </a:p>
        </p:txBody>
      </p:sp>
      <p:pic>
        <p:nvPicPr>
          <p:cNvPr id="151" name="Google Shape;151;p16"/>
          <p:cNvPicPr preferRelativeResize="0"/>
          <p:nvPr/>
        </p:nvPicPr>
        <p:blipFill>
          <a:blip r:embed="rId3">
            <a:alphaModFix/>
          </a:blip>
          <a:stretch>
            <a:fillRect/>
          </a:stretch>
        </p:blipFill>
        <p:spPr>
          <a:xfrm>
            <a:off x="5654535" y="1877178"/>
            <a:ext cx="2058923" cy="2676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7"/>
          <p:cNvSpPr txBox="1"/>
          <p:nvPr>
            <p:ph idx="1" type="body"/>
          </p:nvPr>
        </p:nvSpPr>
        <p:spPr>
          <a:xfrm>
            <a:off x="819150" y="530075"/>
            <a:ext cx="3686100" cy="3908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l" sz="1700">
                <a:solidFill>
                  <a:srgbClr val="000000"/>
                </a:solidFill>
              </a:rPr>
              <a:t>«Μάταια πάσχιζε ο Μιαούλης ν’ αλλάξει την απόφαση του πατέρα του για το ζήτημα της πλοιαρχίας. Ο καυγάς είχε φουντώσει μέσα στην οικογένεια. Η μάνα του και οι άλλοι συγγενείς δε μπόρεσαν να ησυχάσουν ούτε το ένα μέρος, ούτε το άλλο: Ο πατέρας του επέμενε να κρατήσει σ’ αυτό την ιεραρχία της ηλικίας.»</a:t>
            </a:r>
            <a:endParaRPr sz="1700">
              <a:solidFill>
                <a:srgbClr val="000000"/>
              </a:solidFill>
            </a:endParaRPr>
          </a:p>
        </p:txBody>
      </p:sp>
      <p:sp>
        <p:nvSpPr>
          <p:cNvPr id="157" name="Google Shape;157;p17"/>
          <p:cNvSpPr txBox="1"/>
          <p:nvPr>
            <p:ph idx="2" type="body"/>
          </p:nvPr>
        </p:nvSpPr>
        <p:spPr>
          <a:xfrm>
            <a:off x="4638675" y="530025"/>
            <a:ext cx="3686100" cy="3908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700"/>
              <a:t>Σύμφωνα με τον πατέρα του, Δημήτριο Βώκο, που όπως και πολλοί νησιώτες της εποχής είχε ασχοληθεί και ο ίδιος με την πειρατεία, προτεραιότητα να κυβερνήσουν το οικογενειακό πλεούμενο ήταν τα μεγαλύτερά του αδέρφια.</a:t>
            </a:r>
            <a:endParaRPr sz="1700"/>
          </a:p>
          <a:p>
            <a:pPr indent="0" lvl="0" marL="0" rtl="0" algn="l">
              <a:spcBef>
                <a:spcPts val="1200"/>
              </a:spcBef>
              <a:spcAft>
                <a:spcPts val="1200"/>
              </a:spcAft>
              <a:buNone/>
            </a:pPr>
            <a:r>
              <a:rPr lang="el" sz="1700"/>
              <a:t>Ο νεαρός Ανδρέας, όμως, είχε άλλα σχέδια.</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8"/>
          <p:cNvSpPr txBox="1"/>
          <p:nvPr/>
        </p:nvSpPr>
        <p:spPr>
          <a:xfrm>
            <a:off x="328025" y="438850"/>
            <a:ext cx="8458200" cy="443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l" sz="1700">
                <a:latin typeface="Calibri"/>
                <a:ea typeface="Calibri"/>
                <a:cs typeface="Calibri"/>
                <a:sym typeface="Calibri"/>
              </a:rPr>
              <a:t>«Είχε ο Μιαούλης τούτο τον καιρό, έναν φίλο της ηλικίας του, πιο ζωηρό και πιο ανήσυχο από τους άλλους – το Μιχάλη Χατζημιχάλη. Τα είπαν μαζί. Τον κούρδισε. Έστρωσαν το σχέδιό τους».</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l" sz="1700">
                <a:latin typeface="Calibri"/>
                <a:ea typeface="Calibri"/>
                <a:cs typeface="Calibri"/>
                <a:sym typeface="Calibri"/>
              </a:rPr>
              <a:t>«Συνεννοήθηκαν μυστικά με ναύτες και περασμένα μεσάνυχτα, όταν όλοι κοιμόντουσαν, μπήκαν στο καράβι του Χατζημιχάλη, του πατέρα του φίλου του, που ήταν αραγμένο στο λιμάνι, το ρυμούλκησαν έξω, το έβαλαν στα πανιά»</a:t>
            </a:r>
            <a:endParaRPr sz="1700">
              <a:latin typeface="Calibri"/>
              <a:ea typeface="Calibri"/>
              <a:cs typeface="Calibri"/>
              <a:sym typeface="Calibri"/>
            </a:endParaRPr>
          </a:p>
          <a:p>
            <a:pPr indent="0" lvl="0" marL="0" rtl="0" algn="l">
              <a:spcBef>
                <a:spcPts val="0"/>
              </a:spcBef>
              <a:spcAft>
                <a:spcPts val="0"/>
              </a:spcAft>
              <a:buNone/>
            </a:pPr>
            <a:r>
              <a:t/>
            </a:r>
            <a:endParaRPr sz="1700">
              <a:latin typeface="Calibri"/>
              <a:ea typeface="Calibri"/>
              <a:cs typeface="Calibri"/>
              <a:sym typeface="Calibri"/>
            </a:endParaRPr>
          </a:p>
          <a:p>
            <a:pPr indent="0" lvl="0" marL="0" rtl="0" algn="l">
              <a:spcBef>
                <a:spcPts val="0"/>
              </a:spcBef>
              <a:spcAft>
                <a:spcPts val="0"/>
              </a:spcAft>
              <a:buNone/>
            </a:pPr>
            <a:r>
              <a:rPr lang="el" sz="1700">
                <a:latin typeface="Calibri"/>
                <a:ea typeface="Calibri"/>
                <a:cs typeface="Calibri"/>
                <a:sym typeface="Calibri"/>
              </a:rPr>
              <a:t>Έτσι ξεκίνησε η λαμπρή πορεία του Μιαούλη στη θάλασσα. Λαθραία και μέσω της πειρατείας.</a:t>
            </a:r>
            <a:endParaRPr sz="1700">
              <a:latin typeface="Calibri"/>
              <a:ea typeface="Calibri"/>
              <a:cs typeface="Calibri"/>
              <a:sym typeface="Calibri"/>
            </a:endParaRPr>
          </a:p>
        </p:txBody>
      </p:sp>
      <p:pic>
        <p:nvPicPr>
          <p:cNvPr id="163" name="Google Shape;163;p18"/>
          <p:cNvPicPr preferRelativeResize="0"/>
          <p:nvPr/>
        </p:nvPicPr>
        <p:blipFill>
          <a:blip r:embed="rId3">
            <a:alphaModFix/>
          </a:blip>
          <a:stretch>
            <a:fillRect/>
          </a:stretch>
        </p:blipFill>
        <p:spPr>
          <a:xfrm>
            <a:off x="3275565" y="3105776"/>
            <a:ext cx="3062175" cy="17709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9"/>
          <p:cNvSpPr txBox="1"/>
          <p:nvPr>
            <p:ph idx="1" type="body"/>
          </p:nvPr>
        </p:nvSpPr>
        <p:spPr>
          <a:xfrm>
            <a:off x="960050" y="1078025"/>
            <a:ext cx="6846300" cy="3427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700">
                <a:solidFill>
                  <a:srgbClr val="000000"/>
                </a:solidFill>
              </a:rPr>
              <a:t>Ο Μιαούλης και ο παιδικός του φίλος, Χατζημιχάλης έδρασαν ως κουρσάροι κυρίως προς τα μέρη της Αλεξάνδρειας φτάνοντας ακόμα και μέσα στον Νείλο.</a:t>
            </a:r>
            <a:endParaRPr sz="1700">
              <a:solidFill>
                <a:srgbClr val="000000"/>
              </a:solidFill>
            </a:endParaRPr>
          </a:p>
          <a:p>
            <a:pPr indent="0" lvl="0" marL="0" rtl="0" algn="l">
              <a:spcBef>
                <a:spcPts val="1200"/>
              </a:spcBef>
              <a:spcAft>
                <a:spcPts val="0"/>
              </a:spcAft>
              <a:buNone/>
            </a:pPr>
            <a:r>
              <a:rPr lang="el" sz="1700">
                <a:solidFill>
                  <a:srgbClr val="000000"/>
                </a:solidFill>
              </a:rPr>
              <a:t>«Με θεότρελλο κουράγιο, που το φτέρωναν τα νιάτα, μπήκαν στο Νείλο και ανέβηκαν ως το Κάιρο.</a:t>
            </a:r>
            <a:endParaRPr sz="1700">
              <a:solidFill>
                <a:srgbClr val="000000"/>
              </a:solidFill>
            </a:endParaRPr>
          </a:p>
          <a:p>
            <a:pPr indent="0" lvl="0" marL="0" rtl="0" algn="l">
              <a:spcBef>
                <a:spcPts val="1200"/>
              </a:spcBef>
              <a:spcAft>
                <a:spcPts val="1200"/>
              </a:spcAft>
              <a:buNone/>
            </a:pPr>
            <a:r>
              <a:rPr lang="el" sz="1700">
                <a:solidFill>
                  <a:srgbClr val="000000"/>
                </a:solidFill>
              </a:rPr>
              <a:t>Σύμφωνα με την επικρατέστερη άποψη, αυτό που έκανε τον Μιαούλη να επιστρέψει στην Ύδρα ήταν μια επίθεση που δέχθηκε από «συναδέλφους» του πειρατές Μαλτέζους.</a:t>
            </a:r>
            <a:endParaRPr sz="1700">
              <a:solidFill>
                <a:srgbClr val="000000"/>
              </a:solidFill>
            </a:endParaRPr>
          </a:p>
        </p:txBody>
      </p:sp>
      <p:sp>
        <p:nvSpPr>
          <p:cNvPr id="169" name="Google Shape;169;p19"/>
          <p:cNvSpPr txBox="1"/>
          <p:nvPr/>
        </p:nvSpPr>
        <p:spPr>
          <a:xfrm>
            <a:off x="893775" y="335575"/>
            <a:ext cx="9000" cy="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70" name="Google Shape;170;p19"/>
          <p:cNvSpPr txBox="1"/>
          <p:nvPr/>
        </p:nvSpPr>
        <p:spPr>
          <a:xfrm>
            <a:off x="2181900" y="554825"/>
            <a:ext cx="32919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l" sz="2200">
                <a:latin typeface="Calibri"/>
                <a:ea typeface="Calibri"/>
                <a:cs typeface="Calibri"/>
                <a:sym typeface="Calibri"/>
              </a:rPr>
              <a:t>Η επιστροφή στην Ύδρα</a:t>
            </a:r>
            <a:endParaRPr b="1" sz="24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l"/>
              <a:t>Τα </a:t>
            </a:r>
            <a:r>
              <a:rPr lang="el"/>
              <a:t>χρόνια της Επανάστασης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1"/>
          <p:cNvSpPr txBox="1"/>
          <p:nvPr/>
        </p:nvSpPr>
        <p:spPr>
          <a:xfrm>
            <a:off x="450575" y="493650"/>
            <a:ext cx="7858500" cy="408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l" sz="3700">
                <a:latin typeface="Calibri"/>
                <a:ea typeface="Calibri"/>
                <a:cs typeface="Calibri"/>
                <a:sym typeface="Calibri"/>
              </a:rPr>
              <a:t>Κ</a:t>
            </a:r>
            <a:r>
              <a:rPr lang="el" sz="1700">
                <a:latin typeface="Calibri"/>
                <a:ea typeface="Calibri"/>
                <a:cs typeface="Calibri"/>
                <a:sym typeface="Calibri"/>
              </a:rPr>
              <a:t>ατά </a:t>
            </a:r>
            <a:r>
              <a:rPr lang="el" sz="1700">
                <a:latin typeface="Calibri"/>
                <a:ea typeface="Calibri"/>
                <a:cs typeface="Calibri"/>
                <a:sym typeface="Calibri"/>
              </a:rPr>
              <a:t>τη διάρκεια της επανάστασης του 1821 ανέλαβε την αρχηγία του ελληνικού στόλου συμμετέχοντας με επιτυχία σε πλήθος ναυμαχιών. Αρχικά ανέλαβε την αρχηγία του στόλου της Ύδρας και εν συνεχεία την αρχηγία του ελληνικού στόλου. Υπό την διοίκησή του ο ελληνικός στόλος συμμετείχε νικηφόρα στις ναυμαχίες των </a:t>
            </a:r>
            <a:r>
              <a:rPr b="1" lang="el" sz="1700">
                <a:latin typeface="Calibri"/>
                <a:ea typeface="Calibri"/>
                <a:cs typeface="Calibri"/>
                <a:sym typeface="Calibri"/>
              </a:rPr>
              <a:t>Πατρών</a:t>
            </a:r>
            <a:r>
              <a:rPr lang="el" sz="1700">
                <a:latin typeface="Calibri"/>
                <a:ea typeface="Calibri"/>
                <a:cs typeface="Calibri"/>
                <a:sym typeface="Calibri"/>
              </a:rPr>
              <a:t>, των </a:t>
            </a:r>
            <a:r>
              <a:rPr b="1" lang="el" sz="1700">
                <a:latin typeface="Calibri"/>
                <a:ea typeface="Calibri"/>
                <a:cs typeface="Calibri"/>
                <a:sym typeface="Calibri"/>
              </a:rPr>
              <a:t>Σπετσών</a:t>
            </a:r>
            <a:r>
              <a:rPr lang="el" sz="1700">
                <a:latin typeface="Calibri"/>
                <a:ea typeface="Calibri"/>
                <a:cs typeface="Calibri"/>
                <a:sym typeface="Calibri"/>
              </a:rPr>
              <a:t>, της </a:t>
            </a:r>
            <a:r>
              <a:rPr b="1" lang="el" sz="1700">
                <a:latin typeface="Calibri"/>
                <a:ea typeface="Calibri"/>
                <a:cs typeface="Calibri"/>
                <a:sym typeface="Calibri"/>
              </a:rPr>
              <a:t>Σάμου</a:t>
            </a:r>
            <a:r>
              <a:rPr lang="el" sz="1700">
                <a:latin typeface="Calibri"/>
                <a:ea typeface="Calibri"/>
                <a:cs typeface="Calibri"/>
                <a:sym typeface="Calibri"/>
              </a:rPr>
              <a:t>, του </a:t>
            </a:r>
            <a:r>
              <a:rPr b="1" lang="el" sz="1700">
                <a:latin typeface="Calibri"/>
                <a:ea typeface="Calibri"/>
                <a:cs typeface="Calibri"/>
                <a:sym typeface="Calibri"/>
              </a:rPr>
              <a:t>Γέροντα</a:t>
            </a:r>
            <a:r>
              <a:rPr lang="el" sz="1700">
                <a:latin typeface="Calibri"/>
                <a:ea typeface="Calibri"/>
                <a:cs typeface="Calibri"/>
                <a:sym typeface="Calibri"/>
              </a:rPr>
              <a:t>, της </a:t>
            </a:r>
            <a:r>
              <a:rPr b="1" lang="el" sz="1700">
                <a:latin typeface="Calibri"/>
                <a:ea typeface="Calibri"/>
                <a:cs typeface="Calibri"/>
                <a:sym typeface="Calibri"/>
              </a:rPr>
              <a:t>Μεθώνης </a:t>
            </a:r>
            <a:r>
              <a:rPr lang="el" sz="1700">
                <a:latin typeface="Calibri"/>
                <a:ea typeface="Calibri"/>
                <a:cs typeface="Calibri"/>
                <a:sym typeface="Calibri"/>
              </a:rPr>
              <a:t>και του </a:t>
            </a:r>
            <a:r>
              <a:rPr b="1" lang="el" sz="1700">
                <a:latin typeface="Calibri"/>
                <a:ea typeface="Calibri"/>
                <a:cs typeface="Calibri"/>
                <a:sym typeface="Calibri"/>
              </a:rPr>
              <a:t>κάβο Μπαμπά </a:t>
            </a:r>
            <a:r>
              <a:rPr lang="el" sz="1700">
                <a:latin typeface="Calibri"/>
                <a:ea typeface="Calibri"/>
                <a:cs typeface="Calibri"/>
                <a:sym typeface="Calibri"/>
              </a:rPr>
              <a:t>ενώ ιδιαίτερα σημαντική κρίνεται η συμβολή του στον εφοδιασμό της πόλεως του </a:t>
            </a:r>
            <a:r>
              <a:rPr b="1" lang="el" sz="1700">
                <a:latin typeface="Calibri"/>
                <a:ea typeface="Calibri"/>
                <a:cs typeface="Calibri"/>
                <a:sym typeface="Calibri"/>
              </a:rPr>
              <a:t>Μεσολογγίου </a:t>
            </a:r>
            <a:r>
              <a:rPr lang="el" sz="1700">
                <a:latin typeface="Calibri"/>
                <a:ea typeface="Calibri"/>
                <a:cs typeface="Calibri"/>
                <a:sym typeface="Calibri"/>
              </a:rPr>
              <a:t>κατά την πολιορκία της τελευταίας.</a:t>
            </a:r>
            <a:endParaRPr sz="1700">
              <a:latin typeface="Calibri"/>
              <a:ea typeface="Calibri"/>
              <a:cs typeface="Calibri"/>
              <a:sym typeface="Calibri"/>
            </a:endParaRPr>
          </a:p>
          <a:p>
            <a:pPr indent="0" lvl="0" marL="0" rtl="0" algn="l">
              <a:lnSpc>
                <a:spcPct val="115000"/>
              </a:lnSpc>
              <a:spcBef>
                <a:spcPts val="0"/>
              </a:spcBef>
              <a:spcAft>
                <a:spcPts val="0"/>
              </a:spcAft>
              <a:buNone/>
            </a:pPr>
            <a:r>
              <a:rPr lang="el" sz="1700">
                <a:latin typeface="Calibri"/>
                <a:ea typeface="Calibri"/>
                <a:cs typeface="Calibri"/>
                <a:sym typeface="Calibri"/>
              </a:rPr>
              <a:t>Τ</a:t>
            </a:r>
            <a:r>
              <a:rPr lang="el" sz="1700">
                <a:solidFill>
                  <a:srgbClr val="202122"/>
                </a:solidFill>
                <a:highlight>
                  <a:srgbClr val="FFFFFF"/>
                </a:highlight>
                <a:latin typeface="Calibri"/>
                <a:ea typeface="Calibri"/>
                <a:cs typeface="Calibri"/>
                <a:sym typeface="Calibri"/>
              </a:rPr>
              <a:t>ο </a:t>
            </a:r>
            <a:r>
              <a:rPr b="1" lang="el" sz="1700">
                <a:solidFill>
                  <a:srgbClr val="202122"/>
                </a:solidFill>
                <a:highlight>
                  <a:srgbClr val="FFFFFF"/>
                </a:highlight>
                <a:latin typeface="Calibri"/>
                <a:ea typeface="Calibri"/>
                <a:cs typeface="Calibri"/>
                <a:sym typeface="Calibri"/>
              </a:rPr>
              <a:t>1827</a:t>
            </a:r>
            <a:r>
              <a:rPr lang="el" sz="1700">
                <a:solidFill>
                  <a:srgbClr val="202122"/>
                </a:solidFill>
                <a:highlight>
                  <a:srgbClr val="FFFFFF"/>
                </a:highlight>
                <a:latin typeface="Calibri"/>
                <a:ea typeface="Calibri"/>
                <a:cs typeface="Calibri"/>
                <a:sym typeface="Calibri"/>
              </a:rPr>
              <a:t>, και με αφορμή την επικείμενη αντικατάστασή του από τον Βρετανό ναύαρχο Κόχραν, υπέβαλε την παραίτησή του από την αρχηγία του στόλου.</a:t>
            </a:r>
            <a:endParaRPr sz="1700">
              <a:solidFill>
                <a:srgbClr val="202122"/>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sz="1700">
              <a:solidFill>
                <a:srgbClr val="202122"/>
              </a:solidFill>
              <a:highlight>
                <a:srgbClr val="FFFFFF"/>
              </a:highlight>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